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43"/>
  </p:notesMasterIdLst>
  <p:sldIdLst>
    <p:sldId id="256" r:id="rId2"/>
    <p:sldId id="395" r:id="rId3"/>
    <p:sldId id="438" r:id="rId4"/>
    <p:sldId id="465" r:id="rId5"/>
    <p:sldId id="467" r:id="rId6"/>
    <p:sldId id="439" r:id="rId7"/>
    <p:sldId id="440" r:id="rId8"/>
    <p:sldId id="441" r:id="rId9"/>
    <p:sldId id="442" r:id="rId10"/>
    <p:sldId id="443" r:id="rId11"/>
    <p:sldId id="444" r:id="rId12"/>
    <p:sldId id="445" r:id="rId13"/>
    <p:sldId id="446" r:id="rId14"/>
    <p:sldId id="447" r:id="rId15"/>
    <p:sldId id="448" r:id="rId16"/>
    <p:sldId id="449" r:id="rId17"/>
    <p:sldId id="466" r:id="rId18"/>
    <p:sldId id="450" r:id="rId19"/>
    <p:sldId id="451" r:id="rId20"/>
    <p:sldId id="452" r:id="rId21"/>
    <p:sldId id="453" r:id="rId22"/>
    <p:sldId id="454" r:id="rId23"/>
    <p:sldId id="455" r:id="rId24"/>
    <p:sldId id="456" r:id="rId25"/>
    <p:sldId id="457" r:id="rId26"/>
    <p:sldId id="458" r:id="rId27"/>
    <p:sldId id="459" r:id="rId28"/>
    <p:sldId id="460" r:id="rId29"/>
    <p:sldId id="464" r:id="rId30"/>
    <p:sldId id="461" r:id="rId31"/>
    <p:sldId id="462" r:id="rId32"/>
    <p:sldId id="463" r:id="rId33"/>
    <p:sldId id="468" r:id="rId34"/>
    <p:sldId id="469" r:id="rId35"/>
    <p:sldId id="470" r:id="rId36"/>
    <p:sldId id="472" r:id="rId37"/>
    <p:sldId id="471" r:id="rId38"/>
    <p:sldId id="476" r:id="rId39"/>
    <p:sldId id="473" r:id="rId40"/>
    <p:sldId id="474" r:id="rId41"/>
    <p:sldId id="475" r:id="rId4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2" d="100"/>
          <a:sy n="72" d="100"/>
        </p:scale>
        <p:origin x="1704" y="96"/>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pPr>
              <a:defRPr/>
            </a:pPr>
            <a:endParaRPr lang="en-US" altLang="en-US"/>
          </a:p>
        </p:txBody>
      </p:sp>
      <p:sp>
        <p:nvSpPr>
          <p:cNvPr id="1536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US" altLang="en-US"/>
          </a:p>
        </p:txBody>
      </p:sp>
      <p:sp>
        <p:nvSpPr>
          <p:cNvPr id="8806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1536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pPr>
              <a:defRPr/>
            </a:pPr>
            <a:endParaRPr lang="en-US" altLang="en-US"/>
          </a:p>
        </p:txBody>
      </p:sp>
      <p:sp>
        <p:nvSpPr>
          <p:cNvPr id="1536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pPr>
              <a:defRPr/>
            </a:pPr>
            <a:fld id="{612CC724-5203-489F-BE54-11BCFB106B84}" type="slidenum">
              <a:rPr lang="en-US" altLang="en-US"/>
              <a:pPr>
                <a:defRPr/>
              </a:pPr>
              <a:t>‹#›</a:t>
            </a:fld>
            <a:endParaRPr lang="en-US" altLang="en-US"/>
          </a:p>
        </p:txBody>
      </p:sp>
    </p:spTree>
    <p:extLst>
      <p:ext uri="{BB962C8B-B14F-4D97-AF65-F5344CB8AC3E}">
        <p14:creationId xmlns:p14="http://schemas.microsoft.com/office/powerpoint/2010/main" val="412108278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pPr>
              <a:defRPr/>
            </a:pPr>
            <a:fld id="{2FDC9AB7-4842-47C7-AF44-F96C364ED38D}" type="datetime1">
              <a:rPr lang="en-US" altLang="en-US" smtClean="0"/>
              <a:pPr>
                <a:defRPr/>
              </a:pPr>
              <a:t>12/13/2021</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1C7A413-E6BD-47F6-8E57-1D0F1305102F}" type="slidenum">
              <a:rPr lang="en-US" altLang="en-US" smtClean="0"/>
              <a:pPr>
                <a:defRPr/>
              </a:pPr>
              <a:t>‹#›</a:t>
            </a:fld>
            <a:endParaRPr lang="en-US" alt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59DE2BC2-9EA5-436C-8FE4-17B45C0A0743}" type="datetime1">
              <a:rPr lang="en-US" altLang="en-US" smtClean="0"/>
              <a:pPr>
                <a:defRPr/>
              </a:pPr>
              <a:t>12/13/2021</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58252350-F1E6-433A-882B-D358F63B61B7}" type="slidenum">
              <a:rPr lang="en-US" altLang="en-US" smtClean="0"/>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F0AA6384-4732-49B7-B4D3-9924A66E4A94}" type="datetime1">
              <a:rPr lang="en-US" altLang="en-US" smtClean="0"/>
              <a:pPr>
                <a:defRPr/>
              </a:pPr>
              <a:t>12/13/2021</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FDF6EB9E-7C1F-4933-AEB0-1E13D6914525}" type="slidenum">
              <a:rPr lang="en-US" altLang="en-US" smtClean="0"/>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BE9E2FFB-4171-4ECB-ABC3-CA16B2413C01}" type="slidenum">
              <a:rPr lang="en-US" altLang="en-US" smtClean="0"/>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89AD5F72-724B-4DC8-AD16-A4E909E3072E}" type="datetime1">
              <a:rPr lang="en-US" altLang="en-US" smtClean="0"/>
              <a:pPr>
                <a:defRPr/>
              </a:pPr>
              <a:t>12/13/2021</a:t>
            </a:fld>
            <a:endParaRPr lang="en-US" altLang="en-US"/>
          </a:p>
        </p:txBody>
      </p:sp>
      <p:sp>
        <p:nvSpPr>
          <p:cNvPr id="5" name="Footer Placeholder 4"/>
          <p:cNvSpPr>
            <a:spLocks noGrp="1"/>
          </p:cNvSpPr>
          <p:nvPr>
            <p:ph type="ftr" sz="quarter" idx="11"/>
          </p:nvPr>
        </p:nvSpPr>
        <p:spPr/>
        <p:txBody>
          <a:bodyPr/>
          <a:lstStyle/>
          <a:p>
            <a:pPr>
              <a:defRPr/>
            </a:pPr>
            <a:endParaRPr lang="en-US" altLang="en-US"/>
          </a:p>
        </p:txBody>
      </p:sp>
      <p:sp>
        <p:nvSpPr>
          <p:cNvPr id="6" name="Slide Number Placeholder 5"/>
          <p:cNvSpPr>
            <a:spLocks noGrp="1"/>
          </p:cNvSpPr>
          <p:nvPr>
            <p:ph type="sldNum" sz="quarter" idx="12"/>
          </p:nvPr>
        </p:nvSpPr>
        <p:spPr/>
        <p:txBody>
          <a:bodyPr/>
          <a:lstStyle/>
          <a:p>
            <a:pPr>
              <a:defRPr/>
            </a:pPr>
            <a:fld id="{24E02788-4AC0-4121-BD6E-84284FBBF71F}" type="slidenum">
              <a:rPr lang="en-US" altLang="en-US" smtClean="0"/>
              <a:pPr>
                <a:defRPr/>
              </a:pPr>
              <a:t>‹#›</a:t>
            </a:fld>
            <a:endParaRPr lang="en-US" alt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7B809EDA-3143-479A-8C34-F0418C159DD7}" type="datetime1">
              <a:rPr lang="en-US" altLang="en-US" smtClean="0"/>
              <a:pPr>
                <a:defRPr/>
              </a:pPr>
              <a:t>12/13/2021</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00B876CC-6544-4FA8-902E-C388A1CA704E}" type="slidenum">
              <a:rPr lang="en-US" altLang="en-US" smtClean="0"/>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719B7AE2-BC99-4730-957F-06D687F8B136}" type="datetime1">
              <a:rPr lang="en-US" altLang="en-US" smtClean="0"/>
              <a:pPr>
                <a:defRPr/>
              </a:pPr>
              <a:t>12/13/2021</a:t>
            </a:fld>
            <a:endParaRPr lang="en-US" altLang="en-US"/>
          </a:p>
        </p:txBody>
      </p:sp>
      <p:sp>
        <p:nvSpPr>
          <p:cNvPr id="8" name="Footer Placeholder 7"/>
          <p:cNvSpPr>
            <a:spLocks noGrp="1"/>
          </p:cNvSpPr>
          <p:nvPr>
            <p:ph type="ftr" sz="quarter" idx="11"/>
          </p:nvPr>
        </p:nvSpPr>
        <p:spPr/>
        <p:txBody>
          <a:bodyPr/>
          <a:lstStyle/>
          <a:p>
            <a:pPr>
              <a:defRPr/>
            </a:pPr>
            <a:endParaRPr lang="en-US" altLang="en-US"/>
          </a:p>
        </p:txBody>
      </p:sp>
      <p:sp>
        <p:nvSpPr>
          <p:cNvPr id="9" name="Slide Number Placeholder 8"/>
          <p:cNvSpPr>
            <a:spLocks noGrp="1"/>
          </p:cNvSpPr>
          <p:nvPr>
            <p:ph type="sldNum" sz="quarter" idx="12"/>
          </p:nvPr>
        </p:nvSpPr>
        <p:spPr/>
        <p:txBody>
          <a:bodyPr/>
          <a:lstStyle/>
          <a:p>
            <a:pPr>
              <a:defRPr/>
            </a:pPr>
            <a:fld id="{8CB40D1D-1A26-4B8E-838F-86F5D10674E4}" type="slidenum">
              <a:rPr lang="en-US" altLang="en-US" smtClean="0"/>
              <a:pPr>
                <a:defRPr/>
              </a:pPr>
              <a:t>‹#›</a:t>
            </a:fld>
            <a:endParaRPr lang="en-US" alt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740430E1-7371-4C25-ABB4-740545149EB4}" type="datetime1">
              <a:rPr lang="en-US" altLang="en-US" smtClean="0"/>
              <a:pPr>
                <a:defRPr/>
              </a:pPr>
              <a:t>12/13/2021</a:t>
            </a:fld>
            <a:endParaRPr lang="en-US" altLang="en-US"/>
          </a:p>
        </p:txBody>
      </p:sp>
      <p:sp>
        <p:nvSpPr>
          <p:cNvPr id="4" name="Footer Placeholder 3"/>
          <p:cNvSpPr>
            <a:spLocks noGrp="1"/>
          </p:cNvSpPr>
          <p:nvPr>
            <p:ph type="ftr" sz="quarter" idx="11"/>
          </p:nvPr>
        </p:nvSpPr>
        <p:spPr/>
        <p:txBody>
          <a:bodyPr/>
          <a:lstStyle/>
          <a:p>
            <a:pPr>
              <a:defRPr/>
            </a:pPr>
            <a:endParaRPr lang="en-US" altLang="en-US"/>
          </a:p>
        </p:txBody>
      </p:sp>
      <p:sp>
        <p:nvSpPr>
          <p:cNvPr id="5" name="Slide Number Placeholder 4"/>
          <p:cNvSpPr>
            <a:spLocks noGrp="1"/>
          </p:cNvSpPr>
          <p:nvPr>
            <p:ph type="sldNum" sz="quarter" idx="12"/>
          </p:nvPr>
        </p:nvSpPr>
        <p:spPr/>
        <p:txBody>
          <a:bodyPr/>
          <a:lstStyle/>
          <a:p>
            <a:pPr>
              <a:defRPr/>
            </a:pPr>
            <a:fld id="{4605B85E-7EF9-473F-A1F2-7ECAA524BA04}" type="slidenum">
              <a:rPr lang="en-US" altLang="en-US" smtClean="0"/>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0B8FC7DE-B712-45DF-B314-F77CB94CFF09}" type="datetime1">
              <a:rPr lang="en-US" altLang="en-US" smtClean="0"/>
              <a:pPr>
                <a:defRPr/>
              </a:pPr>
              <a:t>12/13/2021</a:t>
            </a:fld>
            <a:endParaRPr lang="en-US" altLang="en-US"/>
          </a:p>
        </p:txBody>
      </p:sp>
      <p:sp>
        <p:nvSpPr>
          <p:cNvPr id="3" name="Footer Placeholder 2"/>
          <p:cNvSpPr>
            <a:spLocks noGrp="1"/>
          </p:cNvSpPr>
          <p:nvPr>
            <p:ph type="ftr" sz="quarter" idx="11"/>
          </p:nvPr>
        </p:nvSpPr>
        <p:spPr/>
        <p:txBody>
          <a:bodyPr/>
          <a:lstStyle/>
          <a:p>
            <a:pPr>
              <a:defRPr/>
            </a:pPr>
            <a:endParaRPr lang="en-US" altLang="en-US"/>
          </a:p>
        </p:txBody>
      </p:sp>
      <p:sp>
        <p:nvSpPr>
          <p:cNvPr id="4" name="Slide Number Placeholder 3"/>
          <p:cNvSpPr>
            <a:spLocks noGrp="1"/>
          </p:cNvSpPr>
          <p:nvPr>
            <p:ph type="sldNum" sz="quarter" idx="12"/>
          </p:nvPr>
        </p:nvSpPr>
        <p:spPr/>
        <p:txBody>
          <a:bodyPr/>
          <a:lstStyle/>
          <a:p>
            <a:pPr>
              <a:defRPr/>
            </a:pPr>
            <a:fld id="{13832CA5-F386-496D-A658-0F503417CFAC}" type="slidenum">
              <a:rPr lang="en-US" altLang="en-US" smtClean="0"/>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62EC3132-A7AC-4EAA-A7EF-095A93684B3D}" type="datetime1">
              <a:rPr lang="en-US" altLang="en-US" smtClean="0"/>
              <a:pPr>
                <a:defRPr/>
              </a:pPr>
              <a:t>12/13/2021</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798BEE8C-FD1A-4EC0-BA13-AB87D24816B2}" type="slidenum">
              <a:rPr lang="en-US" altLang="en-US" smtClean="0"/>
              <a:pPr>
                <a:defRPr/>
              </a:pPr>
              <a:t>‹#›</a:t>
            </a:fld>
            <a:endParaRPr lang="en-US" alt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9BC00673-F48B-4B24-A1BC-31487963A75F}" type="datetime1">
              <a:rPr lang="en-US" altLang="en-US" smtClean="0"/>
              <a:pPr>
                <a:defRPr/>
              </a:pPr>
              <a:t>12/13/2021</a:t>
            </a:fld>
            <a:endParaRPr lang="en-US" altLang="en-US"/>
          </a:p>
        </p:txBody>
      </p:sp>
      <p:sp>
        <p:nvSpPr>
          <p:cNvPr id="6" name="Footer Placeholder 5"/>
          <p:cNvSpPr>
            <a:spLocks noGrp="1"/>
          </p:cNvSpPr>
          <p:nvPr>
            <p:ph type="ftr" sz="quarter" idx="11"/>
          </p:nvPr>
        </p:nvSpPr>
        <p:spPr/>
        <p:txBody>
          <a:bodyPr/>
          <a:lstStyle/>
          <a:p>
            <a:pPr>
              <a:defRPr/>
            </a:pPr>
            <a:endParaRPr lang="en-US" altLang="en-US"/>
          </a:p>
        </p:txBody>
      </p:sp>
      <p:sp>
        <p:nvSpPr>
          <p:cNvPr id="7" name="Slide Number Placeholder 6"/>
          <p:cNvSpPr>
            <a:spLocks noGrp="1"/>
          </p:cNvSpPr>
          <p:nvPr>
            <p:ph type="sldNum" sz="quarter" idx="12"/>
          </p:nvPr>
        </p:nvSpPr>
        <p:spPr/>
        <p:txBody>
          <a:bodyPr/>
          <a:lstStyle/>
          <a:p>
            <a:pPr>
              <a:defRPr/>
            </a:pPr>
            <a:fld id="{123F530E-8190-4875-AEB9-237D7A537EAA}" type="slidenum">
              <a:rPr lang="en-US" altLang="en-US" smtClean="0"/>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pPr>
              <a:defRPr/>
            </a:pPr>
            <a:fld id="{0B9B36AE-FB28-4262-987F-67F477348C9F}" type="datetime1">
              <a:rPr lang="en-US" altLang="en-US" smtClean="0"/>
              <a:pPr>
                <a:defRPr/>
              </a:pPr>
              <a:t>12/13/2021</a:t>
            </a:fld>
            <a:endParaRPr lang="en-US" alt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defRPr/>
            </a:pPr>
            <a:endParaRPr lang="en-US" alt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pPr>
              <a:defRPr/>
            </a:pPr>
            <a:fld id="{AE021780-15C5-4D5F-9456-6276BE0063B6}"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ftr="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dfields@tarrantcount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capitol.texas.gov/"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2"/>
          <p:cNvSpPr>
            <a:spLocks noGrp="1" noChangeArrowheads="1"/>
          </p:cNvSpPr>
          <p:nvPr>
            <p:ph type="ctrTitle"/>
          </p:nvPr>
        </p:nvSpPr>
        <p:spPr/>
        <p:txBody>
          <a:bodyPr>
            <a:normAutofit/>
          </a:bodyPr>
          <a:lstStyle/>
          <a:p>
            <a:pPr algn="ctr" eaLnBrk="1" fontAlgn="auto" hangingPunct="1">
              <a:spcAft>
                <a:spcPts val="0"/>
              </a:spcAft>
              <a:defRPr/>
            </a:pPr>
            <a:r>
              <a:rPr lang="en-US" altLang="en-US" sz="3600" b="1" dirty="0"/>
              <a:t>Texas Guardianship &amp; elder abuse prevention legislation from 2021</a:t>
            </a:r>
          </a:p>
        </p:txBody>
      </p:sp>
      <p:sp>
        <p:nvSpPr>
          <p:cNvPr id="2053" name="Rectangle 3"/>
          <p:cNvSpPr>
            <a:spLocks noGrp="1" noChangeArrowheads="1"/>
          </p:cNvSpPr>
          <p:nvPr>
            <p:ph type="subTitle" idx="1"/>
          </p:nvPr>
        </p:nvSpPr>
        <p:spPr/>
        <p:txBody>
          <a:bodyPr rtlCol="0">
            <a:normAutofit fontScale="77500" lnSpcReduction="20000"/>
          </a:bodyPr>
          <a:lstStyle/>
          <a:p>
            <a:pPr eaLnBrk="1" fontAlgn="auto" hangingPunct="1">
              <a:spcAft>
                <a:spcPts val="0"/>
              </a:spcAft>
              <a:buFont typeface="Arial" pitchFamily="34" charset="0"/>
              <a:buNone/>
              <a:defRPr/>
            </a:pPr>
            <a:endParaRPr lang="en-US" altLang="en-US" sz="2800" b="1" dirty="0"/>
          </a:p>
          <a:p>
            <a:pPr eaLnBrk="1" fontAlgn="auto" hangingPunct="1">
              <a:spcAft>
                <a:spcPts val="0"/>
              </a:spcAft>
              <a:buFont typeface="Arial" pitchFamily="34" charset="0"/>
              <a:buNone/>
              <a:defRPr/>
            </a:pPr>
            <a:r>
              <a:rPr lang="en-US" altLang="en-US" sz="2800" b="1" dirty="0"/>
              <a:t>Steven D. Fields</a:t>
            </a:r>
          </a:p>
          <a:p>
            <a:pPr eaLnBrk="1" fontAlgn="auto" hangingPunct="1">
              <a:spcAft>
                <a:spcPts val="0"/>
              </a:spcAft>
              <a:buFont typeface="Arial" pitchFamily="34" charset="0"/>
              <a:buNone/>
              <a:defRPr/>
            </a:pPr>
            <a:r>
              <a:rPr lang="en-US" altLang="en-US" sz="2800" dirty="0"/>
              <a:t>Senior Attorney, Prob. Ct. #2 of Tarrant County</a:t>
            </a:r>
          </a:p>
          <a:p>
            <a:pPr eaLnBrk="1" fontAlgn="auto" hangingPunct="1">
              <a:spcAft>
                <a:spcPts val="0"/>
              </a:spcAft>
              <a:buFont typeface="Arial" pitchFamily="34" charset="0"/>
              <a:buNone/>
              <a:defRPr/>
            </a:pPr>
            <a:r>
              <a:rPr lang="en-US" altLang="en-US" sz="2800" dirty="0">
                <a:hlinkClick r:id="rId2"/>
              </a:rPr>
              <a:t>sdfields@tarrantcounty.com</a:t>
            </a:r>
            <a:endParaRPr lang="en-US" altLang="en-US" sz="2800" dirty="0"/>
          </a:p>
          <a:p>
            <a:pPr eaLnBrk="1" fontAlgn="auto" hangingPunct="1">
              <a:spcAft>
                <a:spcPts val="0"/>
              </a:spcAft>
              <a:buFont typeface="Arial" pitchFamily="34" charset="0"/>
              <a:buNone/>
              <a:defRPr/>
            </a:pPr>
            <a:r>
              <a:rPr lang="en-US" altLang="en-US" sz="2800" dirty="0"/>
              <a:t>817-884-1049</a:t>
            </a:r>
          </a:p>
        </p:txBody>
      </p:sp>
      <p:sp>
        <p:nvSpPr>
          <p:cNvPr id="2" name="Date Placeholder 3"/>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52E293F5-69E1-47F4-987C-A5D100E96AF5}" type="datetime1">
              <a:rPr lang="en-US" altLang="en-US" sz="1400" smtClean="0">
                <a:latin typeface="Arial" charset="0"/>
              </a:rPr>
              <a:pPr eaLnBrk="1" hangingPunct="1">
                <a:spcBef>
                  <a:spcPct val="0"/>
                </a:spcBef>
                <a:buClrTx/>
                <a:buFontTx/>
                <a:buNone/>
              </a:pPr>
              <a:t>12/13/2021</a:t>
            </a:fld>
            <a:endParaRPr lang="en-US" altLang="en-US" sz="1400" dirty="0">
              <a:latin typeface="Arial" charset="0"/>
            </a:endParaRPr>
          </a:p>
        </p:txBody>
      </p:sp>
      <p:sp>
        <p:nvSpPr>
          <p:cNvPr id="3" name="Slide Number Placeholder 5"/>
          <p:cNvSpPr>
            <a:spLocks noGrp="1"/>
          </p:cNvSpPr>
          <p:nvPr>
            <p:ph type="sldNum" sz="quarter" idx="12"/>
          </p:nvPr>
        </p:nvSpPr>
        <p:spPr bwMode="auto">
          <a:noFill/>
          <a:ln>
            <a:round/>
            <a:headEnd/>
            <a:tailEnd/>
          </a:ln>
          <a:extLst>
            <a:ext uri="{909E8E84-426E-40DD-AFC4-6F175D3DCCD1}">
              <a14:hiddenFill xmlns:a14="http://schemas.microsoft.com/office/drawing/2010/main">
                <a:solidFill>
                  <a:srgbClr val="FFFFFF"/>
                </a:solidFill>
              </a14:hiddenFill>
            </a:ext>
          </a:extLst>
        </p:spPr>
        <p:txBody>
          <a:bodyPr wrap="square" numCol="1" anchorCtr="0" compatLnSpc="1">
            <a:prstTxWarp prst="textNoShape">
              <a:avLst/>
            </a:prstTxWarp>
          </a:bodyPr>
          <a:lstStyle>
            <a:lvl1pPr eaLnBrk="0" hangingPunct="0">
              <a:spcBef>
                <a:spcPct val="20000"/>
              </a:spcBef>
              <a:buClr>
                <a:schemeClr val="accent1"/>
              </a:buClr>
              <a:buFont typeface="Arial" charset="0"/>
              <a:buChar char="•"/>
              <a:defRPr sz="2200">
                <a:solidFill>
                  <a:schemeClr val="tx1"/>
                </a:solidFill>
                <a:latin typeface="Calibri" pitchFamily="34" charset="0"/>
              </a:defRPr>
            </a:lvl1pPr>
            <a:lvl2pPr marL="742950" indent="-285750" eaLnBrk="0" hangingPunct="0">
              <a:spcBef>
                <a:spcPct val="20000"/>
              </a:spcBef>
              <a:buClr>
                <a:schemeClr val="accent2"/>
              </a:buClr>
              <a:buFont typeface="Arial" charset="0"/>
              <a:buChar char="•"/>
              <a:defRPr sz="2000">
                <a:solidFill>
                  <a:schemeClr val="tx1"/>
                </a:solidFill>
                <a:latin typeface="Calibri" pitchFamily="34" charset="0"/>
              </a:defRPr>
            </a:lvl2pPr>
            <a:lvl3pPr marL="1143000" indent="-228600" eaLnBrk="0" hangingPunct="0">
              <a:spcBef>
                <a:spcPct val="20000"/>
              </a:spcBef>
              <a:buClr>
                <a:srgbClr val="D2CB6C"/>
              </a:buClr>
              <a:buFont typeface="Arial" charset="0"/>
              <a:buChar char="•"/>
              <a:defRPr>
                <a:solidFill>
                  <a:schemeClr val="tx1"/>
                </a:solidFill>
                <a:latin typeface="Calibri" pitchFamily="34" charset="0"/>
              </a:defRPr>
            </a:lvl3pPr>
            <a:lvl4pPr marL="1600200" indent="-228600" eaLnBrk="0" hangingPunct="0">
              <a:spcBef>
                <a:spcPct val="20000"/>
              </a:spcBef>
              <a:buClr>
                <a:srgbClr val="95A39D"/>
              </a:buClr>
              <a:buFont typeface="Arial" charset="0"/>
              <a:buChar char="•"/>
              <a:defRPr sz="1600">
                <a:solidFill>
                  <a:schemeClr val="tx1"/>
                </a:solidFill>
                <a:latin typeface="Calibri" pitchFamily="34" charset="0"/>
              </a:defRPr>
            </a:lvl4pPr>
            <a:lvl5pPr marL="2057400" indent="-228600" eaLnBrk="0" hangingPunct="0">
              <a:spcBef>
                <a:spcPct val="20000"/>
              </a:spcBef>
              <a:buClr>
                <a:srgbClr val="C89F5D"/>
              </a:buClr>
              <a:buFont typeface="Arial" charset="0"/>
              <a:buChar char="•"/>
              <a:defRPr sz="1400">
                <a:solidFill>
                  <a:schemeClr val="tx1"/>
                </a:solidFill>
                <a:latin typeface="Calibri" pitchFamily="34" charset="0"/>
              </a:defRPr>
            </a:lvl5pPr>
            <a:lvl6pPr marL="25146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6pPr>
            <a:lvl7pPr marL="29718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7pPr>
            <a:lvl8pPr marL="34290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8pPr>
            <a:lvl9pPr marL="3886200" indent="-228600" eaLnBrk="0" fontAlgn="base" hangingPunct="0">
              <a:spcBef>
                <a:spcPct val="20000"/>
              </a:spcBef>
              <a:spcAft>
                <a:spcPct val="0"/>
              </a:spcAft>
              <a:buClr>
                <a:srgbClr val="C89F5D"/>
              </a:buClr>
              <a:buFont typeface="Arial" charset="0"/>
              <a:buChar char="•"/>
              <a:defRPr sz="1400">
                <a:solidFill>
                  <a:schemeClr val="tx1"/>
                </a:solidFill>
                <a:latin typeface="Calibri" pitchFamily="34" charset="0"/>
              </a:defRPr>
            </a:lvl9pPr>
          </a:lstStyle>
          <a:p>
            <a:pPr eaLnBrk="1" hangingPunct="1">
              <a:spcBef>
                <a:spcPct val="0"/>
              </a:spcBef>
              <a:buClrTx/>
              <a:buFontTx/>
              <a:buNone/>
            </a:pPr>
            <a:fld id="{06DD1FFC-5DBB-4F71-984F-A10E69F9B21B}" type="slidenum">
              <a:rPr lang="en-US" altLang="en-US" sz="1400" smtClean="0">
                <a:latin typeface="Arial" charset="0"/>
              </a:rPr>
              <a:pPr eaLnBrk="1" hangingPunct="1">
                <a:spcBef>
                  <a:spcPct val="0"/>
                </a:spcBef>
                <a:buClrTx/>
                <a:buFontTx/>
                <a:buNone/>
              </a:pPr>
              <a:t>1</a:t>
            </a:fld>
            <a:endParaRPr lang="en-US" altLang="en-US" sz="1400">
              <a:latin typeface="Arial"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Attorney Guardianship Certification</a:t>
            </a:r>
          </a:p>
        </p:txBody>
      </p:sp>
      <p:sp>
        <p:nvSpPr>
          <p:cNvPr id="3" name="Content Placeholder 2"/>
          <p:cNvSpPr>
            <a:spLocks noGrp="1"/>
          </p:cNvSpPr>
          <p:nvPr>
            <p:ph idx="1"/>
          </p:nvPr>
        </p:nvSpPr>
        <p:spPr/>
        <p:txBody>
          <a:bodyPr>
            <a:normAutofit fontScale="92500" lnSpcReduction="20000"/>
          </a:bodyPr>
          <a:lstStyle/>
          <a:p>
            <a:r>
              <a:rPr lang="en-US" b="1" dirty="0"/>
              <a:t>EC 1054.201a &amp; b – Universal Application.  </a:t>
            </a:r>
            <a:r>
              <a:rPr lang="en-US" dirty="0"/>
              <a:t>An attorney representing any person’s interests in a guardianship proceeding must be certified by the State Bar of Texas as having completed four hours of guardianship law and procedure including one hour on alternatives to GS and supports and services available to proposed wards.  </a:t>
            </a:r>
          </a:p>
          <a:p>
            <a:endParaRPr lang="en-US" dirty="0"/>
          </a:p>
          <a:p>
            <a:r>
              <a:rPr lang="en-US" b="1" dirty="0"/>
              <a:t>EC 1054.201c – Certification Grace Period.  </a:t>
            </a:r>
            <a:r>
              <a:rPr lang="en-US" dirty="0"/>
              <a:t>An attorney may enter an appearance to represent a party in a guardianship proceeding but must complete the four hour course not later than 14 days after filing appearance and before filing any substantive motion in the GS. </a:t>
            </a:r>
            <a:r>
              <a:rPr lang="en-US" b="1" dirty="0"/>
              <a:t>(SB615)</a:t>
            </a:r>
          </a:p>
          <a:p>
            <a:endParaRPr lang="en-US" b="1" dirty="0"/>
          </a:p>
          <a:p>
            <a:r>
              <a:rPr lang="en-US" b="1" dirty="0"/>
              <a:t>GC 81.114 – Courses. </a:t>
            </a:r>
            <a:r>
              <a:rPr lang="en-US" dirty="0"/>
              <a:t>State Bar is directed to provide on-line and affordable courses for attorney guardianship certification.</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10</a:t>
            </a:fld>
            <a:endParaRPr lang="en-US" altLang="en-US"/>
          </a:p>
        </p:txBody>
      </p:sp>
    </p:spTree>
    <p:extLst>
      <p:ext uri="{BB962C8B-B14F-4D97-AF65-F5344CB8AC3E}">
        <p14:creationId xmlns:p14="http://schemas.microsoft.com/office/powerpoint/2010/main" val="4123828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of Contested GS Matters</a:t>
            </a:r>
          </a:p>
        </p:txBody>
      </p:sp>
      <p:sp>
        <p:nvSpPr>
          <p:cNvPr id="3" name="Content Placeholder 2"/>
          <p:cNvSpPr>
            <a:spLocks noGrp="1"/>
          </p:cNvSpPr>
          <p:nvPr>
            <p:ph idx="1"/>
          </p:nvPr>
        </p:nvSpPr>
        <p:spPr/>
        <p:txBody>
          <a:bodyPr/>
          <a:lstStyle/>
          <a:p>
            <a:r>
              <a:rPr lang="en-US" b="1" dirty="0"/>
              <a:t>EC 1055.151b Referral to Mediation.  </a:t>
            </a:r>
            <a:r>
              <a:rPr lang="en-US" dirty="0"/>
              <a:t>On written agreement of the parties or on the court’s own motion, the court may refer a contested GS proceeding to mediation.</a:t>
            </a:r>
          </a:p>
          <a:p>
            <a:endParaRPr lang="en-US" dirty="0"/>
          </a:p>
          <a:p>
            <a:r>
              <a:rPr lang="en-US" b="1" dirty="0"/>
              <a:t>EC 1055.151b Issue of Capacity.  </a:t>
            </a:r>
            <a:r>
              <a:rPr lang="en-US" dirty="0"/>
              <a:t>Capacity of proposed ward may be an issue to be mediated, but applicants for GS must still prove to the court that PW is an “incapacitated person” per EC 1101.  </a:t>
            </a:r>
          </a:p>
          <a:p>
            <a:endParaRPr lang="en-US" b="1" dirty="0"/>
          </a:p>
          <a:p>
            <a:r>
              <a:rPr lang="en-US" b="1" dirty="0"/>
              <a:t>Alternatives to GS and Supports &amp; Services </a:t>
            </a:r>
            <a:r>
              <a:rPr lang="en-US" dirty="0"/>
              <a:t>shall be evaluated by all parties to the mediation to see if such might be feasible to avoid the need for a GS.  </a:t>
            </a:r>
            <a:endParaRPr lang="en-US" b="1" dirty="0"/>
          </a:p>
          <a:p>
            <a:endParaRPr lang="en-US" b="1" dirty="0"/>
          </a:p>
          <a:p>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11</a:t>
            </a:fld>
            <a:endParaRPr lang="en-US" altLang="en-US"/>
          </a:p>
        </p:txBody>
      </p:sp>
    </p:spTree>
    <p:extLst>
      <p:ext uri="{BB962C8B-B14F-4D97-AF65-F5344CB8AC3E}">
        <p14:creationId xmlns:p14="http://schemas.microsoft.com/office/powerpoint/2010/main" val="15311417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Mediation Costs</a:t>
            </a:r>
          </a:p>
        </p:txBody>
      </p:sp>
      <p:sp>
        <p:nvSpPr>
          <p:cNvPr id="3" name="Content Placeholder 2"/>
          <p:cNvSpPr>
            <a:spLocks noGrp="1"/>
          </p:cNvSpPr>
          <p:nvPr>
            <p:ph idx="1"/>
          </p:nvPr>
        </p:nvSpPr>
        <p:spPr/>
        <p:txBody>
          <a:bodyPr>
            <a:normAutofit lnSpcReduction="10000"/>
          </a:bodyPr>
          <a:lstStyle/>
          <a:p>
            <a:r>
              <a:rPr lang="en-US" b="1" dirty="0"/>
              <a:t>EC 1055.151 Cost of Mediation </a:t>
            </a:r>
            <a:r>
              <a:rPr lang="en-US" dirty="0"/>
              <a:t>shall be paid by the parties to the proceeding unless otherwise ordered by the court.  </a:t>
            </a:r>
          </a:p>
          <a:p>
            <a:endParaRPr lang="en-US" dirty="0"/>
          </a:p>
          <a:p>
            <a:r>
              <a:rPr lang="en-US" dirty="0"/>
              <a:t>If the parties are unable to pay the cost of mediation, the court may refer the parties to a local alternative dispute resolution center.</a:t>
            </a:r>
          </a:p>
          <a:p>
            <a:endParaRPr lang="en-US" dirty="0"/>
          </a:p>
          <a:p>
            <a:r>
              <a:rPr lang="en-US" dirty="0"/>
              <a:t>A local alternative resolution center may waive mediation costs as appropriate.  </a:t>
            </a:r>
          </a:p>
          <a:p>
            <a:endParaRPr lang="en-US" dirty="0"/>
          </a:p>
          <a:p>
            <a:r>
              <a:rPr lang="en-US" b="1" dirty="0"/>
              <a:t>(SB 1129)</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12</a:t>
            </a:fld>
            <a:endParaRPr lang="en-US" altLang="en-US"/>
          </a:p>
        </p:txBody>
      </p:sp>
    </p:spTree>
    <p:extLst>
      <p:ext uri="{BB962C8B-B14F-4D97-AF65-F5344CB8AC3E}">
        <p14:creationId xmlns:p14="http://schemas.microsoft.com/office/powerpoint/2010/main" val="18268208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Additions to GS Applications</a:t>
            </a:r>
          </a:p>
        </p:txBody>
      </p:sp>
      <p:sp>
        <p:nvSpPr>
          <p:cNvPr id="3" name="Content Placeholder 2"/>
          <p:cNvSpPr>
            <a:spLocks noGrp="1"/>
          </p:cNvSpPr>
          <p:nvPr>
            <p:ph idx="1"/>
          </p:nvPr>
        </p:nvSpPr>
        <p:spPr/>
        <p:txBody>
          <a:bodyPr/>
          <a:lstStyle/>
          <a:p>
            <a:r>
              <a:rPr lang="en-US" b="1" dirty="0"/>
              <a:t>EC 1101.001. New Requirements in GS Application.</a:t>
            </a:r>
          </a:p>
          <a:p>
            <a:pPr lvl="1"/>
            <a:r>
              <a:rPr lang="en-US" dirty="0"/>
              <a:t>If the applicant for guardianship has any “former names,” the “former names” must be included in the application.</a:t>
            </a:r>
          </a:p>
          <a:p>
            <a:pPr lvl="1"/>
            <a:endParaRPr lang="en-US" dirty="0"/>
          </a:p>
          <a:p>
            <a:pPr lvl="1"/>
            <a:r>
              <a:rPr lang="en-US" dirty="0"/>
              <a:t>In addition to the approximate value of the proposed ward’s property, the application must now include a “detailed” description of both “liquid assets” including any compensation, pension, insurance or allowance, and “non-liquid assets” including real property. </a:t>
            </a:r>
            <a:r>
              <a:rPr lang="en-US" b="1" dirty="0"/>
              <a:t>(SB 615)</a:t>
            </a:r>
          </a:p>
          <a:p>
            <a:pPr lvl="1"/>
            <a:endParaRPr lang="en-US" dirty="0"/>
          </a:p>
          <a:p>
            <a:pPr lvl="1"/>
            <a:r>
              <a:rPr lang="en-US" b="1" dirty="0"/>
              <a:t>CPRC 30.014a </a:t>
            </a:r>
            <a:r>
              <a:rPr lang="en-US" dirty="0"/>
              <a:t>– All initial pleadings in any civil proceeding (including GS proceedings) must include the last 3 digits of a party’s social security number and driver’s license number. </a:t>
            </a:r>
          </a:p>
          <a:p>
            <a:pPr lvl="1"/>
            <a:r>
              <a:rPr lang="en-US" b="1" dirty="0"/>
              <a:t>(SB 626)</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13</a:t>
            </a:fld>
            <a:endParaRPr lang="en-US" altLang="en-US"/>
          </a:p>
        </p:txBody>
      </p:sp>
    </p:spTree>
    <p:extLst>
      <p:ext uri="{BB962C8B-B14F-4D97-AF65-F5344CB8AC3E}">
        <p14:creationId xmlns:p14="http://schemas.microsoft.com/office/powerpoint/2010/main" val="4211608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Additions to GS Orders</a:t>
            </a:r>
          </a:p>
        </p:txBody>
      </p:sp>
      <p:sp>
        <p:nvSpPr>
          <p:cNvPr id="3" name="Content Placeholder 2"/>
          <p:cNvSpPr>
            <a:spLocks noGrp="1"/>
          </p:cNvSpPr>
          <p:nvPr>
            <p:ph idx="1"/>
          </p:nvPr>
        </p:nvSpPr>
        <p:spPr/>
        <p:txBody>
          <a:bodyPr/>
          <a:lstStyle/>
          <a:p>
            <a:r>
              <a:rPr lang="en-US" b="1" dirty="0"/>
              <a:t>EC 1101.153 Waiver of GS Training.  </a:t>
            </a:r>
            <a:r>
              <a:rPr lang="en-US" sz="1800" dirty="0"/>
              <a:t>If the court waives the guardian’s training requirement, the guardian’s appointment order must contain a finding that the waiver is in accordance with the rules* adopted by the TX Sup. Ct. under Gov. Code 155.203.  </a:t>
            </a:r>
            <a:r>
              <a:rPr lang="en-US" sz="1800" b="1" dirty="0"/>
              <a:t>(SB 626)</a:t>
            </a:r>
          </a:p>
          <a:p>
            <a:pPr lvl="1"/>
            <a:endParaRPr lang="en-US" dirty="0"/>
          </a:p>
          <a:p>
            <a:pPr lvl="1"/>
            <a:r>
              <a:rPr lang="en-US" b="1" dirty="0"/>
              <a:t>GC 155.203-204 </a:t>
            </a:r>
            <a:r>
              <a:rPr lang="en-US" dirty="0"/>
              <a:t>– *rules are to ensure that before a person is appointed guardian, the person completes an free on-line training course designed by OCA to educate proposed guardians about responsibilities, alternatives to GS, supports and services available to proposed wards and a ward’s bill of rights and shall identify the circumstances under which a court may waive this training.</a:t>
            </a:r>
          </a:p>
          <a:p>
            <a:pPr lvl="1"/>
            <a:endParaRPr lang="en-US" dirty="0"/>
          </a:p>
          <a:p>
            <a:pPr lvl="1"/>
            <a:r>
              <a:rPr lang="en-US" dirty="0"/>
              <a:t>Training does not apply to the initial appointment of a temporary guardian unless there is a motion to extend the TG’s term.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14</a:t>
            </a:fld>
            <a:endParaRPr lang="en-US" altLang="en-US"/>
          </a:p>
        </p:txBody>
      </p:sp>
      <p:sp>
        <p:nvSpPr>
          <p:cNvPr id="8" name="Rectangle 3"/>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2428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Guardian’s Oath</a:t>
            </a:r>
          </a:p>
        </p:txBody>
      </p:sp>
      <p:sp>
        <p:nvSpPr>
          <p:cNvPr id="3" name="Content Placeholder 2"/>
          <p:cNvSpPr>
            <a:spLocks noGrp="1"/>
          </p:cNvSpPr>
          <p:nvPr>
            <p:ph idx="1"/>
          </p:nvPr>
        </p:nvSpPr>
        <p:spPr/>
        <p:txBody>
          <a:bodyPr>
            <a:normAutofit fontScale="92500" lnSpcReduction="10000"/>
          </a:bodyPr>
          <a:lstStyle/>
          <a:p>
            <a:endParaRPr lang="en-US" b="1" dirty="0"/>
          </a:p>
          <a:p>
            <a:r>
              <a:rPr lang="en-US" b="1" dirty="0"/>
              <a:t>EC 1105.003 – Oath or Declaration</a:t>
            </a:r>
            <a:r>
              <a:rPr lang="en-US" dirty="0"/>
              <a:t>. In order to qualify, a G or TG must take an Oath or make a Declaration at any time prior to the 21</a:t>
            </a:r>
            <a:r>
              <a:rPr lang="en-US" baseline="30000" dirty="0"/>
              <a:t>st</a:t>
            </a:r>
            <a:r>
              <a:rPr lang="en-US" dirty="0"/>
              <a:t> day after the date of the GS Order or before the letters of GS are revoked for failure to qualify. </a:t>
            </a:r>
          </a:p>
          <a:p>
            <a:endParaRPr lang="en-US" dirty="0"/>
          </a:p>
          <a:p>
            <a:r>
              <a:rPr lang="en-US" b="1" dirty="0"/>
              <a:t>EC 1105.051c – Oath </a:t>
            </a:r>
            <a:r>
              <a:rPr lang="en-US" dirty="0"/>
              <a:t>must be substantially as follows:</a:t>
            </a:r>
          </a:p>
          <a:p>
            <a:pPr lvl="1"/>
            <a:endParaRPr lang="en-US" dirty="0"/>
          </a:p>
          <a:p>
            <a:pPr lvl="1"/>
            <a:r>
              <a:rPr lang="en-US" dirty="0"/>
              <a:t>“I (insert G’s name) do solemnly swear that I will discharge faithfully the duties of guardian of (insert “the person”, “the estate,” or “the person and estate”) of (insert ward’s name), an incapacitated person, according to law.” </a:t>
            </a:r>
          </a:p>
          <a:p>
            <a:pPr lvl="1"/>
            <a:endParaRPr lang="en-US" dirty="0"/>
          </a:p>
          <a:p>
            <a:pPr lvl="1"/>
            <a:r>
              <a:rPr lang="en-US" b="1" dirty="0"/>
              <a:t>EC 1105.052 </a:t>
            </a:r>
            <a:r>
              <a:rPr lang="en-US" dirty="0"/>
              <a:t>-  Oath may be taken before anyone authorized to administer oaths under laws of Texas. (notary, clerk, judge, etc.)</a:t>
            </a:r>
          </a:p>
          <a:p>
            <a:endParaRPr lang="en-US" dirty="0"/>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15</a:t>
            </a:fld>
            <a:endParaRPr lang="en-US" altLang="en-US"/>
          </a:p>
        </p:txBody>
      </p:sp>
    </p:spTree>
    <p:extLst>
      <p:ext uri="{BB962C8B-B14F-4D97-AF65-F5344CB8AC3E}">
        <p14:creationId xmlns:p14="http://schemas.microsoft.com/office/powerpoint/2010/main" val="1765410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Guardian’s Declaration</a:t>
            </a:r>
          </a:p>
        </p:txBody>
      </p:sp>
      <p:sp>
        <p:nvSpPr>
          <p:cNvPr id="3" name="Content Placeholder 2"/>
          <p:cNvSpPr>
            <a:spLocks noGrp="1"/>
          </p:cNvSpPr>
          <p:nvPr>
            <p:ph idx="1"/>
          </p:nvPr>
        </p:nvSpPr>
        <p:spPr/>
        <p:txBody>
          <a:bodyPr>
            <a:normAutofit fontScale="92500" lnSpcReduction="10000"/>
          </a:bodyPr>
          <a:lstStyle/>
          <a:p>
            <a:r>
              <a:rPr lang="en-US" b="1" dirty="0"/>
              <a:t>EC 1105.051d – Declaration.  </a:t>
            </a:r>
            <a:r>
              <a:rPr lang="en-US" dirty="0"/>
              <a:t>A “declaration” (taken by a person to serve as guardian or temporary guardian in order to qualify to serve - EC 1105.001) must be substantially as follows:</a:t>
            </a:r>
          </a:p>
          <a:p>
            <a:endParaRPr lang="en-US" dirty="0"/>
          </a:p>
          <a:p>
            <a:pPr lvl="1"/>
            <a:r>
              <a:rPr lang="en-US" dirty="0"/>
              <a:t>“My name is (insert guardian’s name), my date of birth is (insert G’s date of birth), and my address is (insert G’s address), I declare under penalty of perjury that the information in this declaration is true and correct.  I solemnly declare that I will discharge faithfully the duties of (insert “guardian” or “temporary guardian”) of (insert “the person,” “the estate,” or “the person and estate”) of (insert ward’s name), an incapacitated person, according to law.  Signed on (insert date of signing).”</a:t>
            </a:r>
          </a:p>
          <a:p>
            <a:pPr lvl="1"/>
            <a:endParaRPr lang="en-US" dirty="0"/>
          </a:p>
          <a:p>
            <a:pPr lvl="1"/>
            <a:r>
              <a:rPr lang="en-US" b="1" dirty="0"/>
              <a:t>EC 1105.052 </a:t>
            </a:r>
            <a:r>
              <a:rPr lang="en-US" dirty="0"/>
              <a:t>– The declaration prescribed by EC 1105.051 must be signed by the declarant.  </a:t>
            </a:r>
            <a:r>
              <a:rPr lang="en-US" b="1" dirty="0"/>
              <a:t>(SB 626)</a:t>
            </a:r>
          </a:p>
          <a:p>
            <a:pPr lvl="1"/>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16</a:t>
            </a:fld>
            <a:endParaRPr lang="en-US" altLang="en-US"/>
          </a:p>
        </p:txBody>
      </p:sp>
    </p:spTree>
    <p:extLst>
      <p:ext uri="{BB962C8B-B14F-4D97-AF65-F5344CB8AC3E}">
        <p14:creationId xmlns:p14="http://schemas.microsoft.com/office/powerpoint/2010/main" val="33544590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Legal Proceedings Involving Wards</a:t>
            </a:r>
          </a:p>
        </p:txBody>
      </p:sp>
      <p:sp>
        <p:nvSpPr>
          <p:cNvPr id="3" name="Content Placeholder 2"/>
          <p:cNvSpPr>
            <a:spLocks noGrp="1"/>
          </p:cNvSpPr>
          <p:nvPr>
            <p:ph idx="1"/>
          </p:nvPr>
        </p:nvSpPr>
        <p:spPr/>
        <p:txBody>
          <a:bodyPr/>
          <a:lstStyle/>
          <a:p>
            <a:endParaRPr lang="en-US" b="1" dirty="0"/>
          </a:p>
          <a:p>
            <a:r>
              <a:rPr lang="en-US" b="1" dirty="0"/>
              <a:t>EC 1151.005 – No Exclusion.  </a:t>
            </a:r>
            <a:r>
              <a:rPr lang="en-US" dirty="0"/>
              <a:t>The GP or GE of a ward may not be excluded from attending a legal proceeding:</a:t>
            </a:r>
          </a:p>
          <a:p>
            <a:endParaRPr lang="en-US" b="1" dirty="0"/>
          </a:p>
          <a:p>
            <a:pPr lvl="1"/>
            <a:r>
              <a:rPr lang="en-US" b="1" dirty="0"/>
              <a:t>In which the Ward is a party, or</a:t>
            </a:r>
          </a:p>
          <a:p>
            <a:pPr lvl="1"/>
            <a:endParaRPr lang="en-US" b="1" dirty="0"/>
          </a:p>
          <a:p>
            <a:pPr lvl="1"/>
            <a:r>
              <a:rPr lang="en-US" b="1" dirty="0"/>
              <a:t>In which the Ward is participating as a witness.  </a:t>
            </a:r>
          </a:p>
          <a:p>
            <a:pPr lvl="1"/>
            <a:endParaRPr lang="en-US" b="1" dirty="0"/>
          </a:p>
          <a:p>
            <a:pPr lvl="1"/>
            <a:r>
              <a:rPr lang="en-US" b="1" dirty="0"/>
              <a:t>(SB 615)</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17</a:t>
            </a:fld>
            <a:endParaRPr lang="en-US" altLang="en-US"/>
          </a:p>
        </p:txBody>
      </p:sp>
    </p:spTree>
    <p:extLst>
      <p:ext uri="{BB962C8B-B14F-4D97-AF65-F5344CB8AC3E}">
        <p14:creationId xmlns:p14="http://schemas.microsoft.com/office/powerpoint/2010/main" val="21519653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Notice to Claimants</a:t>
            </a:r>
          </a:p>
        </p:txBody>
      </p:sp>
      <p:sp>
        <p:nvSpPr>
          <p:cNvPr id="3" name="Content Placeholder 2"/>
          <p:cNvSpPr>
            <a:spLocks noGrp="1"/>
          </p:cNvSpPr>
          <p:nvPr>
            <p:ph idx="1"/>
          </p:nvPr>
        </p:nvSpPr>
        <p:spPr/>
        <p:txBody>
          <a:bodyPr/>
          <a:lstStyle/>
          <a:p>
            <a:r>
              <a:rPr lang="en-US" b="1" dirty="0"/>
              <a:t>EC 1153.001(a)(1) </a:t>
            </a:r>
            <a:r>
              <a:rPr lang="en-US" dirty="0"/>
              <a:t>– within one month after qualifying, a guardian of the estate must publish a notice to potential claimants against the estate.</a:t>
            </a:r>
          </a:p>
          <a:p>
            <a:endParaRPr lang="en-US" dirty="0"/>
          </a:p>
          <a:p>
            <a:r>
              <a:rPr lang="en-US" dirty="0"/>
              <a:t>Notice must now be published in a newspaper of </a:t>
            </a:r>
            <a:r>
              <a:rPr lang="en-US" b="1" dirty="0"/>
              <a:t>“general circulation”</a:t>
            </a:r>
            <a:r>
              <a:rPr lang="en-US" dirty="0"/>
              <a:t> in the county with jurisdiction over the guardianship (newspaper no longer has to be “printed” in the county with jurisdiction).  </a:t>
            </a:r>
          </a:p>
          <a:p>
            <a:endParaRPr lang="en-US" dirty="0"/>
          </a:p>
          <a:p>
            <a:r>
              <a:rPr lang="en-US" b="1" dirty="0"/>
              <a:t>EC 1153.001c </a:t>
            </a:r>
            <a:r>
              <a:rPr lang="en-US" dirty="0"/>
              <a:t>– If there is no newspaper of “general circulation” in such county, the notice must be posted by the county clerk.  </a:t>
            </a:r>
            <a:r>
              <a:rPr lang="en-US" b="1" dirty="0"/>
              <a:t>(SB 626)</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18</a:t>
            </a:fld>
            <a:endParaRPr lang="en-US" altLang="en-US"/>
          </a:p>
        </p:txBody>
      </p:sp>
    </p:spTree>
    <p:extLst>
      <p:ext uri="{BB962C8B-B14F-4D97-AF65-F5344CB8AC3E}">
        <p14:creationId xmlns:p14="http://schemas.microsoft.com/office/powerpoint/2010/main" val="9216582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of Real Property</a:t>
            </a:r>
          </a:p>
        </p:txBody>
      </p:sp>
      <p:sp>
        <p:nvSpPr>
          <p:cNvPr id="3" name="Content Placeholder 2"/>
          <p:cNvSpPr>
            <a:spLocks noGrp="1"/>
          </p:cNvSpPr>
          <p:nvPr>
            <p:ph idx="1"/>
          </p:nvPr>
        </p:nvSpPr>
        <p:spPr/>
        <p:txBody>
          <a:bodyPr>
            <a:normAutofit lnSpcReduction="10000"/>
          </a:bodyPr>
          <a:lstStyle/>
          <a:p>
            <a:r>
              <a:rPr lang="en-US" b="1" dirty="0"/>
              <a:t>EC 1158.256(b)(2) Order To Specify Manner of Sale </a:t>
            </a:r>
            <a:r>
              <a:rPr lang="en-US" dirty="0"/>
              <a:t>as in</a:t>
            </a:r>
            <a:r>
              <a:rPr lang="en-US" b="1" dirty="0"/>
              <a:t> </a:t>
            </a:r>
            <a:r>
              <a:rPr lang="en-US" dirty="0"/>
              <a:t>whether the property is to be sold at </a:t>
            </a:r>
            <a:r>
              <a:rPr lang="en-US" b="1" dirty="0"/>
              <a:t>public auction </a:t>
            </a:r>
            <a:r>
              <a:rPr lang="en-US" dirty="0"/>
              <a:t>or </a:t>
            </a:r>
            <a:r>
              <a:rPr lang="en-US" b="1" dirty="0"/>
              <a:t>private sale </a:t>
            </a:r>
            <a:r>
              <a:rPr lang="en-US" dirty="0"/>
              <a:t>and, if at public auction, the time and place of the auction.  </a:t>
            </a:r>
          </a:p>
          <a:p>
            <a:endParaRPr lang="en-US" dirty="0"/>
          </a:p>
          <a:p>
            <a:r>
              <a:rPr lang="en-US" b="1" dirty="0"/>
              <a:t>EC 1158.401 Public Auction. </a:t>
            </a:r>
            <a:r>
              <a:rPr lang="en-US" dirty="0"/>
              <a:t>A public sale of real property of a GS estate shall be made at public auction. Notice of the public auction shall be published by the GE in the county in which the estate is located (unless court orders auction in county where GS proceeding is pending) and must include a reference to the order of sale, include the time, place, and required terms of sale, and briefly describe the real property to be sold.  </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19</a:t>
            </a:fld>
            <a:endParaRPr lang="en-US" altLang="en-US"/>
          </a:p>
        </p:txBody>
      </p:sp>
    </p:spTree>
    <p:extLst>
      <p:ext uri="{BB962C8B-B14F-4D97-AF65-F5344CB8AC3E}">
        <p14:creationId xmlns:p14="http://schemas.microsoft.com/office/powerpoint/2010/main" val="60273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8229600" cy="990600"/>
          </a:xfrm>
        </p:spPr>
        <p:txBody>
          <a:bodyPr/>
          <a:lstStyle/>
          <a:p>
            <a:pPr algn="ctr"/>
            <a:r>
              <a:rPr lang="en-US" dirty="0"/>
              <a:t>Key to Abbreviations</a:t>
            </a:r>
          </a:p>
        </p:txBody>
      </p:sp>
      <p:sp>
        <p:nvSpPr>
          <p:cNvPr id="3" name="Content Placeholder 2"/>
          <p:cNvSpPr>
            <a:spLocks noGrp="1"/>
          </p:cNvSpPr>
          <p:nvPr>
            <p:ph idx="1"/>
          </p:nvPr>
        </p:nvSpPr>
        <p:spPr/>
        <p:txBody>
          <a:bodyPr>
            <a:normAutofit fontScale="47500" lnSpcReduction="20000"/>
          </a:bodyPr>
          <a:lstStyle/>
          <a:p>
            <a:endParaRPr lang="en-US" dirty="0"/>
          </a:p>
          <a:p>
            <a:r>
              <a:rPr lang="en-US" sz="4300" b="1" dirty="0" err="1">
                <a:latin typeface="+mj-lt"/>
                <a:cs typeface="Times New Roman" panose="02020603050405020304" pitchFamily="18" charset="0"/>
              </a:rPr>
              <a:t>AAL</a:t>
            </a:r>
            <a:r>
              <a:rPr lang="en-US" sz="4300" dirty="0">
                <a:latin typeface="+mj-lt"/>
                <a:cs typeface="Times New Roman" panose="02020603050405020304" pitchFamily="18" charset="0"/>
              </a:rPr>
              <a:t> = Attorney ad litem</a:t>
            </a:r>
          </a:p>
          <a:p>
            <a:r>
              <a:rPr lang="en-US" sz="4300" b="1" dirty="0">
                <a:latin typeface="+mj-lt"/>
                <a:cs typeface="Times New Roman" panose="02020603050405020304" pitchFamily="18" charset="0"/>
              </a:rPr>
              <a:t>EC</a:t>
            </a:r>
            <a:r>
              <a:rPr lang="en-US" sz="4300" dirty="0">
                <a:latin typeface="+mj-lt"/>
                <a:cs typeface="Times New Roman" panose="02020603050405020304" pitchFamily="18" charset="0"/>
              </a:rPr>
              <a:t> = Estates Code</a:t>
            </a:r>
          </a:p>
          <a:p>
            <a:r>
              <a:rPr lang="en-US" sz="4300" b="1" dirty="0">
                <a:latin typeface="+mj-lt"/>
                <a:cs typeface="Times New Roman" panose="02020603050405020304" pitchFamily="18" charset="0"/>
              </a:rPr>
              <a:t>G</a:t>
            </a:r>
            <a:r>
              <a:rPr lang="en-US" sz="4300" dirty="0">
                <a:latin typeface="+mj-lt"/>
                <a:cs typeface="Times New Roman" panose="02020603050405020304" pitchFamily="18" charset="0"/>
              </a:rPr>
              <a:t> = Guardian</a:t>
            </a:r>
          </a:p>
          <a:p>
            <a:r>
              <a:rPr lang="en-US" sz="4300" b="1" dirty="0">
                <a:latin typeface="+mj-lt"/>
                <a:cs typeface="Times New Roman" panose="02020603050405020304" pitchFamily="18" charset="0"/>
              </a:rPr>
              <a:t>GE</a:t>
            </a:r>
            <a:r>
              <a:rPr lang="en-US" sz="4300" dirty="0">
                <a:latin typeface="+mj-lt"/>
                <a:cs typeface="Times New Roman" panose="02020603050405020304" pitchFamily="18" charset="0"/>
              </a:rPr>
              <a:t> = Guardian of Estate</a:t>
            </a:r>
          </a:p>
          <a:p>
            <a:r>
              <a:rPr lang="en-US" sz="4300" b="1" dirty="0">
                <a:latin typeface="+mj-lt"/>
                <a:cs typeface="Times New Roman" panose="02020603050405020304" pitchFamily="18" charset="0"/>
              </a:rPr>
              <a:t>GP</a:t>
            </a:r>
            <a:r>
              <a:rPr lang="en-US" sz="4300" dirty="0">
                <a:latin typeface="+mj-lt"/>
                <a:cs typeface="Times New Roman" panose="02020603050405020304" pitchFamily="18" charset="0"/>
              </a:rPr>
              <a:t> = Guardian of Person</a:t>
            </a:r>
          </a:p>
          <a:p>
            <a:r>
              <a:rPr lang="en-US" sz="4300" b="1" dirty="0" err="1">
                <a:latin typeface="+mj-lt"/>
                <a:cs typeface="Times New Roman" panose="02020603050405020304" pitchFamily="18" charset="0"/>
              </a:rPr>
              <a:t>GPE</a:t>
            </a:r>
            <a:r>
              <a:rPr lang="en-US" sz="4300" dirty="0">
                <a:latin typeface="+mj-lt"/>
                <a:cs typeface="Times New Roman" panose="02020603050405020304" pitchFamily="18" charset="0"/>
              </a:rPr>
              <a:t> = G of Person &amp; Estate</a:t>
            </a:r>
          </a:p>
          <a:p>
            <a:r>
              <a:rPr lang="en-US" sz="4300" b="1" dirty="0">
                <a:latin typeface="+mj-lt"/>
                <a:cs typeface="Times New Roman" panose="02020603050405020304" pitchFamily="18" charset="0"/>
              </a:rPr>
              <a:t>GAL</a:t>
            </a:r>
            <a:r>
              <a:rPr lang="en-US" sz="4300" dirty="0">
                <a:latin typeface="+mj-lt"/>
                <a:cs typeface="Times New Roman" panose="02020603050405020304" pitchFamily="18" charset="0"/>
              </a:rPr>
              <a:t> = Guardian ad litem</a:t>
            </a:r>
          </a:p>
          <a:p>
            <a:r>
              <a:rPr lang="en-US" sz="4300" b="1" dirty="0">
                <a:latin typeface="+mj-lt"/>
                <a:cs typeface="Times New Roman" panose="02020603050405020304" pitchFamily="18" charset="0"/>
              </a:rPr>
              <a:t>GC</a:t>
            </a:r>
            <a:r>
              <a:rPr lang="en-US" sz="4300" dirty="0">
                <a:latin typeface="+mj-lt"/>
                <a:cs typeface="Times New Roman" panose="02020603050405020304" pitchFamily="18" charset="0"/>
              </a:rPr>
              <a:t> = Government Code</a:t>
            </a:r>
          </a:p>
          <a:p>
            <a:r>
              <a:rPr lang="en-US" sz="4300" b="1" dirty="0" err="1">
                <a:latin typeface="+mj-lt"/>
                <a:cs typeface="Times New Roman" panose="02020603050405020304" pitchFamily="18" charset="0"/>
              </a:rPr>
              <a:t>GS</a:t>
            </a:r>
            <a:r>
              <a:rPr lang="en-US" sz="4300" dirty="0">
                <a:latin typeface="+mj-lt"/>
                <a:cs typeface="Times New Roman" panose="02020603050405020304" pitchFamily="18" charset="0"/>
              </a:rPr>
              <a:t> = Guardianship</a:t>
            </a:r>
          </a:p>
          <a:p>
            <a:r>
              <a:rPr lang="en-US" sz="4300" b="1" dirty="0">
                <a:latin typeface="+mj-lt"/>
                <a:cs typeface="Times New Roman" panose="02020603050405020304" pitchFamily="18" charset="0"/>
              </a:rPr>
              <a:t>IP</a:t>
            </a:r>
            <a:r>
              <a:rPr lang="en-US" sz="4300" dirty="0">
                <a:latin typeface="+mj-lt"/>
                <a:cs typeface="Times New Roman" panose="02020603050405020304" pitchFamily="18" charset="0"/>
              </a:rPr>
              <a:t> = Incapacitated Person</a:t>
            </a:r>
          </a:p>
          <a:p>
            <a:r>
              <a:rPr lang="en-US" sz="4300" b="1" dirty="0" err="1">
                <a:latin typeface="+mj-lt"/>
                <a:cs typeface="Times New Roman" panose="02020603050405020304" pitchFamily="18" charset="0"/>
              </a:rPr>
              <a:t>JBCC</a:t>
            </a:r>
            <a:r>
              <a:rPr lang="en-US" sz="4300" dirty="0">
                <a:latin typeface="+mj-lt"/>
                <a:cs typeface="Times New Roman" panose="02020603050405020304" pitchFamily="18" charset="0"/>
              </a:rPr>
              <a:t> = Judicial Branch Certification Commission</a:t>
            </a:r>
          </a:p>
          <a:p>
            <a:r>
              <a:rPr lang="en-US" sz="4300" b="1" dirty="0">
                <a:latin typeface="+mj-lt"/>
                <a:cs typeface="Times New Roman" panose="02020603050405020304" pitchFamily="18" charset="0"/>
              </a:rPr>
              <a:t>OCA</a:t>
            </a:r>
            <a:r>
              <a:rPr lang="en-US" sz="4300" dirty="0">
                <a:latin typeface="+mj-lt"/>
                <a:cs typeface="Times New Roman" panose="02020603050405020304" pitchFamily="18" charset="0"/>
              </a:rPr>
              <a:t> = Office of Court Administration</a:t>
            </a:r>
          </a:p>
          <a:p>
            <a:r>
              <a:rPr lang="en-US" sz="4300" b="1" dirty="0">
                <a:latin typeface="+mj-lt"/>
                <a:cs typeface="Times New Roman" panose="02020603050405020304" pitchFamily="18" charset="0"/>
              </a:rPr>
              <a:t>TG</a:t>
            </a:r>
            <a:r>
              <a:rPr lang="en-US" sz="4300" dirty="0">
                <a:latin typeface="+mj-lt"/>
                <a:cs typeface="Times New Roman" panose="02020603050405020304" pitchFamily="18" charset="0"/>
              </a:rPr>
              <a:t> = Temporary Guardian</a:t>
            </a:r>
          </a:p>
          <a:p>
            <a:r>
              <a:rPr lang="en-US" sz="4300" b="1" dirty="0">
                <a:latin typeface="+mj-lt"/>
                <a:cs typeface="Times New Roman" panose="02020603050405020304" pitchFamily="18" charset="0"/>
              </a:rPr>
              <a:t>TGP</a:t>
            </a:r>
            <a:r>
              <a:rPr lang="en-US" sz="4300" dirty="0">
                <a:latin typeface="+mj-lt"/>
                <a:cs typeface="Times New Roman" panose="02020603050405020304" pitchFamily="18" charset="0"/>
              </a:rPr>
              <a:t> = Temporary Guardian of the Person</a:t>
            </a:r>
          </a:p>
          <a:p>
            <a:endParaRPr lang="en-US" sz="4000" dirty="0">
              <a:latin typeface="+mj-lt"/>
              <a:cs typeface="Times New Roman" panose="02020603050405020304" pitchFamily="18" charset="0"/>
            </a:endParaRPr>
          </a:p>
          <a:p>
            <a:pPr marL="0" indent="0">
              <a:buNone/>
            </a:pPr>
            <a:endParaRPr lang="en-US" sz="4000" b="1" dirty="0">
              <a:latin typeface="Times New Roman" panose="02020603050405020304" pitchFamily="18" charset="0"/>
              <a:cs typeface="Times New Roman" panose="02020603050405020304" pitchFamily="18" charset="0"/>
            </a:endParaRP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a:t>
            </a:fld>
            <a:endParaRPr lang="en-US" altLang="en-US"/>
          </a:p>
        </p:txBody>
      </p:sp>
    </p:spTree>
    <p:extLst>
      <p:ext uri="{BB962C8B-B14F-4D97-AF65-F5344CB8AC3E}">
        <p14:creationId xmlns:p14="http://schemas.microsoft.com/office/powerpoint/2010/main" val="910456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at Public Auction</a:t>
            </a:r>
          </a:p>
        </p:txBody>
      </p:sp>
      <p:sp>
        <p:nvSpPr>
          <p:cNvPr id="3" name="Content Placeholder 2"/>
          <p:cNvSpPr>
            <a:spLocks noGrp="1"/>
          </p:cNvSpPr>
          <p:nvPr>
            <p:ph idx="1"/>
          </p:nvPr>
        </p:nvSpPr>
        <p:spPr/>
        <p:txBody>
          <a:bodyPr>
            <a:normAutofit/>
          </a:bodyPr>
          <a:lstStyle/>
          <a:p>
            <a:r>
              <a:rPr lang="en-US" b="1" dirty="0"/>
              <a:t>EC 1158.402 – Completion of Auction.  </a:t>
            </a:r>
            <a:r>
              <a:rPr lang="en-US" dirty="0"/>
              <a:t>A public auction of real property of an estate shall be completed on the bid of the highest bidder.  </a:t>
            </a:r>
          </a:p>
          <a:p>
            <a:endParaRPr lang="en-US" dirty="0"/>
          </a:p>
          <a:p>
            <a:r>
              <a:rPr lang="en-US" b="1" dirty="0"/>
              <a:t>EC 1158.403 – Time &amp; Place of Auction.  </a:t>
            </a:r>
            <a:r>
              <a:rPr lang="en-US" dirty="0"/>
              <a:t>The auction is to occur on the first Tuesday of the month after publication of notice has been completed between the hours of 10 a.m. and 4 p.m. at the courthouse door in the county in which the real property is located.</a:t>
            </a:r>
          </a:p>
          <a:p>
            <a:pPr lvl="1"/>
            <a:r>
              <a:rPr lang="en-US" b="1" dirty="0"/>
              <a:t>Exception to Time:  </a:t>
            </a:r>
            <a:r>
              <a:rPr lang="en-US" dirty="0"/>
              <a:t>If first Tuesday is January 1 or July 4, then auction to occur on first Wednesday of the month.  </a:t>
            </a:r>
          </a:p>
          <a:p>
            <a:pPr lvl="1"/>
            <a:r>
              <a:rPr lang="en-US" b="1" dirty="0"/>
              <a:t>Exception to Location:  </a:t>
            </a:r>
            <a:r>
              <a:rPr lang="en-US" dirty="0"/>
              <a:t>If real property is located in more than one county, auction can be in any county where property is located.  </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20</a:t>
            </a:fld>
            <a:endParaRPr lang="en-US" altLang="en-US"/>
          </a:p>
        </p:txBody>
      </p:sp>
    </p:spTree>
    <p:extLst>
      <p:ext uri="{BB962C8B-B14F-4D97-AF65-F5344CB8AC3E}">
        <p14:creationId xmlns:p14="http://schemas.microsoft.com/office/powerpoint/2010/main" val="26379913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Sales at Public Auction</a:t>
            </a:r>
          </a:p>
        </p:txBody>
      </p:sp>
      <p:sp>
        <p:nvSpPr>
          <p:cNvPr id="3" name="Content Placeholder 2"/>
          <p:cNvSpPr>
            <a:spLocks noGrp="1"/>
          </p:cNvSpPr>
          <p:nvPr>
            <p:ph idx="1"/>
          </p:nvPr>
        </p:nvSpPr>
        <p:spPr/>
        <p:txBody>
          <a:bodyPr/>
          <a:lstStyle/>
          <a:p>
            <a:r>
              <a:rPr lang="en-US" b="1" dirty="0"/>
              <a:t>EC 1158.404 Continuation of Auction.  </a:t>
            </a:r>
            <a:r>
              <a:rPr lang="en-US" dirty="0"/>
              <a:t>A public auction that is not completed on the day advertised may be continued from day to day between 10 a.m. and 4 p.m. by oral public announcement.  The continuation should be mentioned in the GE’s report of sale.  </a:t>
            </a:r>
          </a:p>
          <a:p>
            <a:endParaRPr lang="en-US" b="1" dirty="0"/>
          </a:p>
          <a:p>
            <a:r>
              <a:rPr lang="en-US" b="1" dirty="0"/>
              <a:t>EC 1158.405 Failure of Bidder to Comply.  </a:t>
            </a:r>
            <a:r>
              <a:rPr lang="en-US" dirty="0"/>
              <a:t>If a successful bidder fails to comply with the terms of the bid, the property shall be re-advertised and auctioned without further court order.  GE can recover 10% penalty against defaulting bidder by suit in any court with jurisdiction over claims in county in which auction was held.   </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21</a:t>
            </a:fld>
            <a:endParaRPr lang="en-US" altLang="en-US"/>
          </a:p>
        </p:txBody>
      </p:sp>
    </p:spTree>
    <p:extLst>
      <p:ext uri="{BB962C8B-B14F-4D97-AF65-F5344CB8AC3E}">
        <p14:creationId xmlns:p14="http://schemas.microsoft.com/office/powerpoint/2010/main" val="695162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Sale of Real Property by Private Sale</a:t>
            </a:r>
          </a:p>
        </p:txBody>
      </p:sp>
      <p:sp>
        <p:nvSpPr>
          <p:cNvPr id="3" name="Content Placeholder 2"/>
          <p:cNvSpPr>
            <a:spLocks noGrp="1"/>
          </p:cNvSpPr>
          <p:nvPr>
            <p:ph idx="1"/>
          </p:nvPr>
        </p:nvSpPr>
        <p:spPr/>
        <p:txBody>
          <a:bodyPr>
            <a:normAutofit lnSpcReduction="10000"/>
          </a:bodyPr>
          <a:lstStyle/>
          <a:p>
            <a:r>
              <a:rPr lang="en-US" b="1" dirty="0"/>
              <a:t>EC 1158.451 – Terms of Sale.  </a:t>
            </a:r>
            <a:r>
              <a:rPr lang="en-US" dirty="0"/>
              <a:t>A guardian of the estate may enter into a contract for private sale of real property in the manner the court directs in the order of sale.</a:t>
            </a:r>
          </a:p>
          <a:p>
            <a:endParaRPr lang="en-US" b="1" dirty="0"/>
          </a:p>
          <a:p>
            <a:r>
              <a:rPr lang="en-US" b="1" dirty="0"/>
              <a:t>EC 1158.502 – Sale of Easement or Right of Way.  </a:t>
            </a:r>
            <a:r>
              <a:rPr lang="en-US" dirty="0"/>
              <a:t>The same procedure is used for these as provided by law for a private sale of real property of a ward by contract.  </a:t>
            </a:r>
          </a:p>
          <a:p>
            <a:endParaRPr lang="en-US" b="1" dirty="0"/>
          </a:p>
          <a:p>
            <a:r>
              <a:rPr lang="en-US" b="1" dirty="0"/>
              <a:t>EC 1158.551 – Report. </a:t>
            </a:r>
            <a:r>
              <a:rPr lang="en-US" dirty="0"/>
              <a:t>GE is to file report to court no later than 30 days after the bid is made or the property is placed under contract.  The report is to include whether auction or private sale used; the date of bid or contract; and the amount of the bid or purchase price.</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22</a:t>
            </a:fld>
            <a:endParaRPr lang="en-US" altLang="en-US"/>
          </a:p>
        </p:txBody>
      </p:sp>
    </p:spTree>
    <p:extLst>
      <p:ext uri="{BB962C8B-B14F-4D97-AF65-F5344CB8AC3E}">
        <p14:creationId xmlns:p14="http://schemas.microsoft.com/office/powerpoint/2010/main" val="18329925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Action of Court on Report</a:t>
            </a:r>
          </a:p>
        </p:txBody>
      </p:sp>
      <p:sp>
        <p:nvSpPr>
          <p:cNvPr id="3" name="Content Placeholder 2"/>
          <p:cNvSpPr>
            <a:spLocks noGrp="1"/>
          </p:cNvSpPr>
          <p:nvPr>
            <p:ph idx="1"/>
          </p:nvPr>
        </p:nvSpPr>
        <p:spPr/>
        <p:txBody>
          <a:bodyPr>
            <a:normAutofit fontScale="92500"/>
          </a:bodyPr>
          <a:lstStyle/>
          <a:p>
            <a:r>
              <a:rPr lang="en-US" b="1" dirty="0"/>
              <a:t>EC 1158.552 – Action of Court. </a:t>
            </a:r>
            <a:r>
              <a:rPr lang="en-US" dirty="0"/>
              <a:t>After the expiration of 5 days from the date a report is filed, the court shall consider the manner in which the auction or contract was entered into and consider the evidence in support of or against the report and determine the sufficiency of the guardian’s bond.</a:t>
            </a:r>
          </a:p>
          <a:p>
            <a:endParaRPr lang="en-US" b="1" dirty="0"/>
          </a:p>
          <a:p>
            <a:r>
              <a:rPr lang="en-US" b="1" dirty="0"/>
              <a:t>EC 1158.553 &amp; .556 – Approval. </a:t>
            </a:r>
            <a:r>
              <a:rPr lang="en-US" dirty="0"/>
              <a:t>If the court is satisfied that the G’s bond is sufficient, the court may approve the sale.  If the G’s bond is not sufficient, the court may not approve the sale until the bond is increased.  The court no longer “confirms” sales.  If the court is not satisfied that the sale was made for a fair price, the court may enter an order setting aside the bid or contract and ordering a new sale if necessary.  </a:t>
            </a:r>
            <a:r>
              <a:rPr lang="en-US" b="1" dirty="0"/>
              <a:t>(SB 626)</a:t>
            </a:r>
          </a:p>
          <a:p>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23</a:t>
            </a:fld>
            <a:endParaRPr lang="en-US" altLang="en-US"/>
          </a:p>
        </p:txBody>
      </p:sp>
    </p:spTree>
    <p:extLst>
      <p:ext uri="{BB962C8B-B14F-4D97-AF65-F5344CB8AC3E}">
        <p14:creationId xmlns:p14="http://schemas.microsoft.com/office/powerpoint/2010/main" val="3334895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Removal of Guardian with Notice</a:t>
            </a:r>
          </a:p>
        </p:txBody>
      </p:sp>
      <p:sp>
        <p:nvSpPr>
          <p:cNvPr id="3" name="Content Placeholder 2"/>
          <p:cNvSpPr>
            <a:spLocks noGrp="1"/>
          </p:cNvSpPr>
          <p:nvPr>
            <p:ph idx="1"/>
          </p:nvPr>
        </p:nvSpPr>
        <p:spPr/>
        <p:txBody>
          <a:bodyPr/>
          <a:lstStyle/>
          <a:p>
            <a:endParaRPr lang="en-US" b="1" dirty="0"/>
          </a:p>
          <a:p>
            <a:r>
              <a:rPr lang="en-US" b="1" dirty="0"/>
              <a:t>EC 1203.052b – JBCC Complaint. </a:t>
            </a:r>
            <a:r>
              <a:rPr lang="en-US" dirty="0"/>
              <a:t>On the receipt of a complaint of the GS certification program of the JBCC, the court may remove a guardian who would be ineligible for appointment because of the guardian’s failure to maintain JBCC certification.  </a:t>
            </a:r>
          </a:p>
          <a:p>
            <a:endParaRPr lang="en-US" b="1" dirty="0"/>
          </a:p>
          <a:p>
            <a:r>
              <a:rPr lang="en-US" b="1" dirty="0"/>
              <a:t>CMRR Notice.  </a:t>
            </a:r>
            <a:r>
              <a:rPr lang="en-US" dirty="0"/>
              <a:t>The guardian shall be given notice, by certified mail, return receipt requested to appear and contest  the request for removal at a time and place set in the notice.  </a:t>
            </a:r>
            <a:r>
              <a:rPr lang="en-US" b="1" dirty="0"/>
              <a:t>(HB 1296)</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24</a:t>
            </a:fld>
            <a:endParaRPr lang="en-US" altLang="en-US"/>
          </a:p>
        </p:txBody>
      </p:sp>
    </p:spTree>
    <p:extLst>
      <p:ext uri="{BB962C8B-B14F-4D97-AF65-F5344CB8AC3E}">
        <p14:creationId xmlns:p14="http://schemas.microsoft.com/office/powerpoint/2010/main" val="26874689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Possible Incapacity of a Guardian</a:t>
            </a:r>
          </a:p>
        </p:txBody>
      </p:sp>
      <p:sp>
        <p:nvSpPr>
          <p:cNvPr id="3" name="Content Placeholder 2"/>
          <p:cNvSpPr>
            <a:spLocks noGrp="1"/>
          </p:cNvSpPr>
          <p:nvPr>
            <p:ph idx="1"/>
          </p:nvPr>
        </p:nvSpPr>
        <p:spPr/>
        <p:txBody>
          <a:bodyPr>
            <a:normAutofit fontScale="92500" lnSpcReduction="20000"/>
          </a:bodyPr>
          <a:lstStyle/>
          <a:p>
            <a:r>
              <a:rPr lang="en-US" b="1" dirty="0"/>
              <a:t>EC 1203.052c – Attorney ad Litem Appointment.  </a:t>
            </a:r>
            <a:r>
              <a:rPr lang="en-US" dirty="0"/>
              <a:t>If a court has probable cause to believe that a guardian has become an incapacitated person, a court may, on its own motion or on the motion of an interested person, appoint an attorney ad litem to represent the guardian’s interests as a possible incapacitated person under EC 1054.007.</a:t>
            </a:r>
          </a:p>
          <a:p>
            <a:endParaRPr lang="en-US" dirty="0"/>
          </a:p>
          <a:p>
            <a:r>
              <a:rPr lang="en-US" b="1" dirty="0"/>
              <a:t>Court Investigator or Guardian ad Litem Appointment. </a:t>
            </a:r>
            <a:r>
              <a:rPr lang="en-US" dirty="0"/>
              <a:t>The court may also appoint either of these to investigate whether the guardian should be removed under EC1203.052a(5)(A) due to being an incapacitated person.</a:t>
            </a:r>
          </a:p>
          <a:p>
            <a:endParaRPr lang="en-US" dirty="0"/>
          </a:p>
          <a:p>
            <a:r>
              <a:rPr lang="en-US" b="1" dirty="0"/>
              <a:t>Physician Appointment. </a:t>
            </a:r>
            <a:r>
              <a:rPr lang="en-US" dirty="0"/>
              <a:t>The court may also appoint physicians to examine the guardian to determine if the guardian is an incapacitated person subject to removal. </a:t>
            </a:r>
            <a:r>
              <a:rPr lang="en-US" b="1" dirty="0"/>
              <a:t> </a:t>
            </a:r>
          </a:p>
          <a:p>
            <a:r>
              <a:rPr lang="en-US" b="1" dirty="0"/>
              <a:t>(HB 3394)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25</a:t>
            </a:fld>
            <a:endParaRPr lang="en-US" altLang="en-US"/>
          </a:p>
        </p:txBody>
      </p:sp>
    </p:spTree>
    <p:extLst>
      <p:ext uri="{BB962C8B-B14F-4D97-AF65-F5344CB8AC3E}">
        <p14:creationId xmlns:p14="http://schemas.microsoft.com/office/powerpoint/2010/main" val="4244369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Temporary Guardian Citation</a:t>
            </a:r>
          </a:p>
        </p:txBody>
      </p:sp>
      <p:sp>
        <p:nvSpPr>
          <p:cNvPr id="3" name="Content Placeholder 2"/>
          <p:cNvSpPr>
            <a:spLocks noGrp="1"/>
          </p:cNvSpPr>
          <p:nvPr>
            <p:ph idx="1"/>
          </p:nvPr>
        </p:nvSpPr>
        <p:spPr/>
        <p:txBody>
          <a:bodyPr>
            <a:normAutofit fontScale="92500" lnSpcReduction="10000"/>
          </a:bodyPr>
          <a:lstStyle/>
          <a:p>
            <a:r>
              <a:rPr lang="en-US" b="1" dirty="0"/>
              <a:t>EC 1251.005(a) – Citation Service. </a:t>
            </a:r>
            <a:r>
              <a:rPr lang="en-US" dirty="0"/>
              <a:t>On the filing of an application for temporary GS, the clerk shall issue citation to be served on the proposed ward and the proposed ward’s appointed attorney and on the proposed TG if that person is not the applicant for TG. </a:t>
            </a:r>
            <a:r>
              <a:rPr lang="en-US" b="1" dirty="0"/>
              <a:t>(SB 626)</a:t>
            </a:r>
          </a:p>
          <a:p>
            <a:endParaRPr lang="en-US" dirty="0"/>
          </a:p>
          <a:p>
            <a:r>
              <a:rPr lang="en-US" b="1" dirty="0"/>
              <a:t>(b) Citation Contents. </a:t>
            </a:r>
            <a:r>
              <a:rPr lang="en-US" dirty="0"/>
              <a:t>Citation must describe the rights of the parties and the date, time, place, purpose and possible consequences of a hearing on the application.  </a:t>
            </a:r>
          </a:p>
          <a:p>
            <a:endParaRPr lang="en-US" b="1" dirty="0"/>
          </a:p>
          <a:p>
            <a:r>
              <a:rPr lang="en-US" b="1" dirty="0"/>
              <a:t>(b-1) Request to be Notified.  </a:t>
            </a:r>
            <a:r>
              <a:rPr lang="en-US" dirty="0"/>
              <a:t>Citation to include a notice to interested persons of their right per EC 1051.252 to file a written request to be notified of all pleadings filed in the TG proceeding by any person or by a specific person. </a:t>
            </a:r>
            <a:r>
              <a:rPr lang="en-US" b="1" dirty="0"/>
              <a:t>(SB 615) </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26</a:t>
            </a:fld>
            <a:endParaRPr lang="en-US" altLang="en-US"/>
          </a:p>
        </p:txBody>
      </p:sp>
    </p:spTree>
    <p:extLst>
      <p:ext uri="{BB962C8B-B14F-4D97-AF65-F5344CB8AC3E}">
        <p14:creationId xmlns:p14="http://schemas.microsoft.com/office/powerpoint/2010/main" val="41903392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Temporary Guardian’s Final Report</a:t>
            </a:r>
          </a:p>
        </p:txBody>
      </p:sp>
      <p:sp>
        <p:nvSpPr>
          <p:cNvPr id="3" name="Content Placeholder 2"/>
          <p:cNvSpPr>
            <a:spLocks noGrp="1"/>
          </p:cNvSpPr>
          <p:nvPr>
            <p:ph idx="1"/>
          </p:nvPr>
        </p:nvSpPr>
        <p:spPr/>
        <p:txBody>
          <a:bodyPr/>
          <a:lstStyle/>
          <a:p>
            <a:r>
              <a:rPr lang="en-US" b="1" dirty="0"/>
              <a:t>EC 1251.153(a-1) Final Report of TG of Person.  </a:t>
            </a:r>
            <a:r>
              <a:rPr lang="en-US" dirty="0"/>
              <a:t>At the expiration of a TGP, the TG shall file with the court clerk a final report as follows:</a:t>
            </a:r>
          </a:p>
          <a:p>
            <a:pPr lvl="1"/>
            <a:endParaRPr lang="en-US" b="1" dirty="0"/>
          </a:p>
          <a:p>
            <a:pPr lvl="1"/>
            <a:r>
              <a:rPr lang="en-US" b="1" dirty="0"/>
              <a:t>If Ward is Living. </a:t>
            </a:r>
            <a:r>
              <a:rPr lang="en-US" dirty="0"/>
              <a:t>Report is to describe each reason the TG expired including:</a:t>
            </a:r>
          </a:p>
          <a:p>
            <a:pPr lvl="2"/>
            <a:r>
              <a:rPr lang="en-US" dirty="0"/>
              <a:t>whether the W was found by the court to have full capacity, or sufficient capacity with supports and services, to care for himself/herself;</a:t>
            </a:r>
          </a:p>
          <a:p>
            <a:pPr lvl="2"/>
            <a:r>
              <a:rPr lang="en-US" dirty="0"/>
              <a:t>whether alternatives to GS have been established to meet W’s needs; or</a:t>
            </a:r>
          </a:p>
          <a:p>
            <a:pPr lvl="2"/>
            <a:r>
              <a:rPr lang="en-US" dirty="0"/>
              <a:t>Whether a permanent guardian was appointed and has qualified to serve as the W’s guardian.</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27</a:t>
            </a:fld>
            <a:endParaRPr lang="en-US" altLang="en-US"/>
          </a:p>
        </p:txBody>
      </p:sp>
    </p:spTree>
    <p:extLst>
      <p:ext uri="{BB962C8B-B14F-4D97-AF65-F5344CB8AC3E}">
        <p14:creationId xmlns:p14="http://schemas.microsoft.com/office/powerpoint/2010/main" val="27678197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Report of Temporary GP</a:t>
            </a:r>
          </a:p>
        </p:txBody>
      </p:sp>
      <p:sp>
        <p:nvSpPr>
          <p:cNvPr id="3" name="Content Placeholder 2"/>
          <p:cNvSpPr>
            <a:spLocks noGrp="1"/>
          </p:cNvSpPr>
          <p:nvPr>
            <p:ph idx="1"/>
          </p:nvPr>
        </p:nvSpPr>
        <p:spPr/>
        <p:txBody>
          <a:bodyPr/>
          <a:lstStyle/>
          <a:p>
            <a:r>
              <a:rPr lang="en-US" b="1" dirty="0"/>
              <a:t>EC 1251.153(a-1)(2) - If Ward is Deceased. </a:t>
            </a:r>
            <a:r>
              <a:rPr lang="en-US" dirty="0"/>
              <a:t>Report is to include the date and place of death, if known, in the form and manner of the report required to be filed by a guardian of the person under EC1163.103.  </a:t>
            </a:r>
          </a:p>
          <a:p>
            <a:endParaRPr lang="en-US" dirty="0"/>
          </a:p>
          <a:p>
            <a:r>
              <a:rPr lang="en-US" b="1" dirty="0"/>
              <a:t>EC 1251.153(b) - Approval by Court. </a:t>
            </a:r>
            <a:r>
              <a:rPr lang="en-US" dirty="0"/>
              <a:t>On proof of delivery of ward’s personal property to persons legally entitled to possession and </a:t>
            </a:r>
            <a:r>
              <a:rPr lang="en-US" b="1" dirty="0"/>
              <a:t>approval by the court of the final report </a:t>
            </a:r>
            <a:r>
              <a:rPr lang="en-US" dirty="0"/>
              <a:t>of the temporary guardian of the person, the temporary guardian shall be discharged and the sureties on the TG’s bond shall be released as to future liability. </a:t>
            </a:r>
          </a:p>
          <a:p>
            <a:r>
              <a:rPr lang="en-US" b="1" dirty="0"/>
              <a:t>(SB 615)     </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28</a:t>
            </a:fld>
            <a:endParaRPr lang="en-US" altLang="en-US"/>
          </a:p>
        </p:txBody>
      </p:sp>
    </p:spTree>
    <p:extLst>
      <p:ext uri="{BB962C8B-B14F-4D97-AF65-F5344CB8AC3E}">
        <p14:creationId xmlns:p14="http://schemas.microsoft.com/office/powerpoint/2010/main" val="7626589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Interstate Guardianship Transfer</a:t>
            </a:r>
          </a:p>
        </p:txBody>
      </p:sp>
      <p:sp>
        <p:nvSpPr>
          <p:cNvPr id="3" name="Content Placeholder 2"/>
          <p:cNvSpPr>
            <a:spLocks noGrp="1"/>
          </p:cNvSpPr>
          <p:nvPr>
            <p:ph idx="1"/>
          </p:nvPr>
        </p:nvSpPr>
        <p:spPr/>
        <p:txBody>
          <a:bodyPr/>
          <a:lstStyle/>
          <a:p>
            <a:r>
              <a:rPr lang="en-US" b="1" dirty="0"/>
              <a:t>EC 1253.001 – Transfer to Another State.  </a:t>
            </a:r>
            <a:r>
              <a:rPr lang="en-US" dirty="0"/>
              <a:t>On application of the guardian or </a:t>
            </a:r>
            <a:r>
              <a:rPr lang="en-US" b="1" dirty="0"/>
              <a:t>on the court’s own motion</a:t>
            </a:r>
            <a:r>
              <a:rPr lang="en-US" dirty="0"/>
              <a:t>, a court that has jurisdiction over the guardianship may transfer the guardianship to a court in a foreign jurisdiction to which the ward has permanently moved.  </a:t>
            </a:r>
          </a:p>
          <a:p>
            <a:endParaRPr lang="en-US" b="1" dirty="0"/>
          </a:p>
          <a:p>
            <a:r>
              <a:rPr lang="en-US" b="1" dirty="0"/>
              <a:t>Note – </a:t>
            </a:r>
            <a:r>
              <a:rPr lang="en-US" dirty="0"/>
              <a:t>Courts may now transfer cases to another state on its “own motion” meaning that a court may have its Court Investigator transfer such cases or may appoint a Guardian ad Litem to file to transfer cases to another state when a ward has permanently moved out of Texas. </a:t>
            </a:r>
          </a:p>
          <a:p>
            <a:r>
              <a:rPr lang="en-US" b="1" dirty="0"/>
              <a:t>(SB 615)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29</a:t>
            </a:fld>
            <a:endParaRPr lang="en-US" altLang="en-US"/>
          </a:p>
        </p:txBody>
      </p:sp>
    </p:spTree>
    <p:extLst>
      <p:ext uri="{BB962C8B-B14F-4D97-AF65-F5344CB8AC3E}">
        <p14:creationId xmlns:p14="http://schemas.microsoft.com/office/powerpoint/2010/main" val="317484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to Find Code Section On-Line</a:t>
            </a:r>
          </a:p>
        </p:txBody>
      </p:sp>
      <p:sp>
        <p:nvSpPr>
          <p:cNvPr id="3" name="Content Placeholder 2"/>
          <p:cNvSpPr>
            <a:spLocks noGrp="1"/>
          </p:cNvSpPr>
          <p:nvPr>
            <p:ph idx="1"/>
          </p:nvPr>
        </p:nvSpPr>
        <p:spPr/>
        <p:txBody>
          <a:bodyPr>
            <a:normAutofit/>
          </a:bodyPr>
          <a:lstStyle/>
          <a:p>
            <a:r>
              <a:rPr lang="en-US" dirty="0"/>
              <a:t>Go to </a:t>
            </a:r>
            <a:r>
              <a:rPr lang="en-US" dirty="0">
                <a:hlinkClick r:id="rId2"/>
              </a:rPr>
              <a:t>www.capitol.texas.gov</a:t>
            </a:r>
            <a:endParaRPr lang="en-US" dirty="0"/>
          </a:p>
          <a:p>
            <a:endParaRPr lang="en-US" dirty="0"/>
          </a:p>
          <a:p>
            <a:r>
              <a:rPr lang="en-US" dirty="0"/>
              <a:t>Click on </a:t>
            </a:r>
            <a:r>
              <a:rPr lang="en-US" u="sng" dirty="0"/>
              <a:t>Statutes</a:t>
            </a:r>
          </a:p>
          <a:p>
            <a:endParaRPr lang="en-US" u="sng" dirty="0"/>
          </a:p>
          <a:p>
            <a:r>
              <a:rPr lang="en-US" dirty="0"/>
              <a:t>Click on triangle and scroll to desired Code</a:t>
            </a:r>
          </a:p>
          <a:p>
            <a:endParaRPr lang="en-US" dirty="0"/>
          </a:p>
          <a:p>
            <a:r>
              <a:rPr lang="en-US" dirty="0"/>
              <a:t>Click on triangle by Article/Chapter to get right chapter</a:t>
            </a:r>
          </a:p>
          <a:p>
            <a:endParaRPr lang="en-US" dirty="0"/>
          </a:p>
          <a:p>
            <a:r>
              <a:rPr lang="en-US" dirty="0"/>
              <a:t>Click on triangle to Art./Sec. to get right section</a:t>
            </a:r>
          </a:p>
          <a:p>
            <a:endParaRPr lang="en-US" dirty="0"/>
          </a:p>
          <a:p>
            <a:r>
              <a:rPr lang="en-US" dirty="0"/>
              <a:t>Click on Go</a:t>
            </a:r>
          </a:p>
          <a:p>
            <a:endParaRPr lang="en-US" dirty="0"/>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a:t>
            </a:fld>
            <a:endParaRPr lang="en-US" altLang="en-US"/>
          </a:p>
        </p:txBody>
      </p:sp>
    </p:spTree>
    <p:extLst>
      <p:ext uri="{BB962C8B-B14F-4D97-AF65-F5344CB8AC3E}">
        <p14:creationId xmlns:p14="http://schemas.microsoft.com/office/powerpoint/2010/main" val="169603803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Notice on Management Trust Application</a:t>
            </a:r>
          </a:p>
        </p:txBody>
      </p:sp>
      <p:sp>
        <p:nvSpPr>
          <p:cNvPr id="3" name="Content Placeholder 2"/>
          <p:cNvSpPr>
            <a:spLocks noGrp="1"/>
          </p:cNvSpPr>
          <p:nvPr>
            <p:ph idx="1"/>
          </p:nvPr>
        </p:nvSpPr>
        <p:spPr/>
        <p:txBody>
          <a:bodyPr>
            <a:normAutofit lnSpcReduction="10000"/>
          </a:bodyPr>
          <a:lstStyle/>
          <a:p>
            <a:r>
              <a:rPr lang="en-US" b="1" dirty="0"/>
              <a:t>EC 1301.0511(a)&amp;(b) – Notice Requirements.  </a:t>
            </a:r>
            <a:r>
              <a:rPr lang="en-US" dirty="0"/>
              <a:t>If an application for GS is not pending for the person for whom an application for the creation of a management trust is filed, </a:t>
            </a:r>
            <a:r>
              <a:rPr lang="en-US" b="1" dirty="0"/>
              <a:t>notice shall be issued and served in the manner provided in EC 1051 Subchapter C just like an initial application for guardianship.  </a:t>
            </a:r>
          </a:p>
          <a:p>
            <a:endParaRPr lang="en-US" b="1" dirty="0"/>
          </a:p>
          <a:p>
            <a:r>
              <a:rPr lang="en-US" b="1" dirty="0"/>
              <a:t>EC 1301.0511(c) – Notice Requires on Wards.  </a:t>
            </a:r>
            <a:r>
              <a:rPr lang="en-US" dirty="0"/>
              <a:t>If the person for whom an application for creation of management trust is filed is a Ward, the sheriff or other officer shall serve the persons described in EC 1051.103 and shall serve each guardian of the Ward with citation to appear and answer the application.</a:t>
            </a:r>
            <a:endParaRPr lang="en-US" b="1" dirty="0"/>
          </a:p>
          <a:p>
            <a:endParaRPr lang="en-US" b="1" dirty="0"/>
          </a:p>
          <a:p>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30</a:t>
            </a:fld>
            <a:endParaRPr lang="en-US" altLang="en-US"/>
          </a:p>
        </p:txBody>
      </p:sp>
    </p:spTree>
    <p:extLst>
      <p:ext uri="{BB962C8B-B14F-4D97-AF65-F5344CB8AC3E}">
        <p14:creationId xmlns:p14="http://schemas.microsoft.com/office/powerpoint/2010/main" val="28873447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Required Terms for Management Trusts</a:t>
            </a:r>
          </a:p>
        </p:txBody>
      </p:sp>
      <p:sp>
        <p:nvSpPr>
          <p:cNvPr id="3" name="Content Placeholder 2"/>
          <p:cNvSpPr>
            <a:spLocks noGrp="1"/>
          </p:cNvSpPr>
          <p:nvPr>
            <p:ph idx="1"/>
          </p:nvPr>
        </p:nvSpPr>
        <p:spPr/>
        <p:txBody>
          <a:bodyPr/>
          <a:lstStyle/>
          <a:p>
            <a:r>
              <a:rPr lang="en-US" b="1" dirty="0"/>
              <a:t>EC 1301.101(a)(6) &amp; 1301.203 – Termination of Trust. </a:t>
            </a:r>
            <a:endParaRPr lang="en-US" dirty="0"/>
          </a:p>
          <a:p>
            <a:pPr lvl="1"/>
            <a:r>
              <a:rPr lang="en-US" b="1" dirty="0"/>
              <a:t>Minors. </a:t>
            </a:r>
            <a:r>
              <a:rPr lang="en-US" dirty="0"/>
              <a:t>If the person for whom trust is created is a minor only, the trust terminates on the earlier of the person’s death or the person’s 18</a:t>
            </a:r>
            <a:r>
              <a:rPr lang="en-US" baseline="30000" dirty="0"/>
              <a:t>th</a:t>
            </a:r>
            <a:r>
              <a:rPr lang="en-US" dirty="0"/>
              <a:t> birthday or on the date provided by court order which may not be later than the person’s 25</a:t>
            </a:r>
            <a:r>
              <a:rPr lang="en-US" baseline="30000" dirty="0"/>
              <a:t>th</a:t>
            </a:r>
            <a:r>
              <a:rPr lang="en-US" dirty="0"/>
              <a:t> birthday. </a:t>
            </a:r>
          </a:p>
          <a:p>
            <a:pPr lvl="1"/>
            <a:r>
              <a:rPr lang="en-US" b="1" dirty="0"/>
              <a:t>Minors + IP.   </a:t>
            </a:r>
            <a:r>
              <a:rPr lang="en-US" dirty="0"/>
              <a:t>If a minor is also an incapacitated person for a reason other than being a minor, the trust terminates on the person’s death or when the person regains capacity.</a:t>
            </a:r>
          </a:p>
          <a:p>
            <a:pPr lvl="1"/>
            <a:r>
              <a:rPr lang="en-US" b="1" dirty="0"/>
              <a:t>Incapacitated Persons.  </a:t>
            </a:r>
            <a:r>
              <a:rPr lang="en-US" dirty="0"/>
              <a:t>If the person for whom the trust is created is not a minor, the trust terminates according to the terms of the trust; or, on the date the court determines that continuing the trust is not longer in the person’s best interests per EC 1301.202c; or, on the person’s death. </a:t>
            </a:r>
          </a:p>
          <a:p>
            <a:pPr lvl="1"/>
            <a:r>
              <a:rPr lang="en-US" b="1" dirty="0"/>
              <a:t>(SB 626)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31</a:t>
            </a:fld>
            <a:endParaRPr lang="en-US" altLang="en-US"/>
          </a:p>
        </p:txBody>
      </p:sp>
    </p:spTree>
    <p:extLst>
      <p:ext uri="{BB962C8B-B14F-4D97-AF65-F5344CB8AC3E}">
        <p14:creationId xmlns:p14="http://schemas.microsoft.com/office/powerpoint/2010/main" val="30981413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a:t>Withdrawal of Funds - Non-Resident Guardians</a:t>
            </a:r>
          </a:p>
        </p:txBody>
      </p:sp>
      <p:sp>
        <p:nvSpPr>
          <p:cNvPr id="3" name="Content Placeholder 2"/>
          <p:cNvSpPr>
            <a:spLocks noGrp="1"/>
          </p:cNvSpPr>
          <p:nvPr>
            <p:ph idx="1"/>
          </p:nvPr>
        </p:nvSpPr>
        <p:spPr/>
        <p:txBody>
          <a:bodyPr>
            <a:normAutofit fontScale="92500"/>
          </a:bodyPr>
          <a:lstStyle/>
          <a:p>
            <a:r>
              <a:rPr lang="en-US" b="1" dirty="0"/>
              <a:t>EC 1355.105(a)(4) – Withdrawal by Guardian.  </a:t>
            </a:r>
            <a:r>
              <a:rPr lang="en-US" dirty="0"/>
              <a:t>A non-resident guardian of the estate appointed by a foreign court for a creditor who is a non-resident minor or a non-resident person who is adjudged to be incapacitated may withdraw funds in a court’s registry held for the creditor. </a:t>
            </a:r>
            <a:r>
              <a:rPr lang="en-US" b="1" dirty="0"/>
              <a:t>(SB 626) </a:t>
            </a:r>
          </a:p>
          <a:p>
            <a:endParaRPr lang="en-US" b="1" dirty="0"/>
          </a:p>
          <a:p>
            <a:r>
              <a:rPr lang="en-US" b="1" dirty="0"/>
              <a:t>(b-1) Proof of Bond. </a:t>
            </a:r>
            <a:r>
              <a:rPr lang="en-US" dirty="0"/>
              <a:t>Court may require the non-resident guardian to provide proof of adequate bond in the foreign jurisdiction if the court determines that it is in the best interests of the non-resident creditor.  </a:t>
            </a:r>
          </a:p>
          <a:p>
            <a:endParaRPr lang="en-US" b="1" dirty="0"/>
          </a:p>
          <a:p>
            <a:r>
              <a:rPr lang="en-US" b="1" dirty="0"/>
              <a:t>(c)(4) Order.  </a:t>
            </a:r>
            <a:r>
              <a:rPr lang="en-US" dirty="0"/>
              <a:t>The order must direct the court clerk to deliver the money to the creditor’s non-resident guardian of the estate.</a:t>
            </a:r>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32</a:t>
            </a:fld>
            <a:endParaRPr lang="en-US" altLang="en-US"/>
          </a:p>
        </p:txBody>
      </p:sp>
    </p:spTree>
    <p:extLst>
      <p:ext uri="{BB962C8B-B14F-4D97-AF65-F5344CB8AC3E}">
        <p14:creationId xmlns:p14="http://schemas.microsoft.com/office/powerpoint/2010/main" val="31867914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Associate Judges for GS Proceedings</a:t>
            </a:r>
          </a:p>
        </p:txBody>
      </p:sp>
      <p:sp>
        <p:nvSpPr>
          <p:cNvPr id="3" name="Content Placeholder 2"/>
          <p:cNvSpPr>
            <a:spLocks noGrp="1"/>
          </p:cNvSpPr>
          <p:nvPr>
            <p:ph idx="1"/>
          </p:nvPr>
        </p:nvSpPr>
        <p:spPr/>
        <p:txBody>
          <a:bodyPr>
            <a:normAutofit fontScale="92500" lnSpcReduction="10000"/>
          </a:bodyPr>
          <a:lstStyle/>
          <a:p>
            <a:r>
              <a:rPr lang="en-US" b="1" dirty="0"/>
              <a:t>GC 54A.301- 317 – Regional Associate Judges. </a:t>
            </a:r>
            <a:r>
              <a:rPr lang="en-US" dirty="0"/>
              <a:t>Specialty courts for guardianship and protective services proceedings.</a:t>
            </a:r>
            <a:endParaRPr lang="en-US" b="1" dirty="0"/>
          </a:p>
          <a:p>
            <a:endParaRPr lang="en-US" dirty="0"/>
          </a:p>
          <a:p>
            <a:r>
              <a:rPr lang="en-US" dirty="0"/>
              <a:t>The presiding judge of each of the eleven administrative regions of TX could appoint one or more associate judges to preside over new and existing GS cases and protective services proceedings for any regional county that opts in. </a:t>
            </a:r>
          </a:p>
          <a:p>
            <a:endParaRPr lang="en-US" dirty="0"/>
          </a:p>
          <a:p>
            <a:r>
              <a:rPr lang="en-US" dirty="0"/>
              <a:t>Associate judges would be lawyers with at least four years of experience in guardianship or protective services proceedings.</a:t>
            </a:r>
          </a:p>
          <a:p>
            <a:endParaRPr lang="en-US" dirty="0"/>
          </a:p>
          <a:p>
            <a:r>
              <a:rPr lang="en-US" dirty="0"/>
              <a:t>Associate judges would serve four year terms and be paid from federal, county, or grant funds, and could no longer engage in private law practice.  </a:t>
            </a:r>
            <a:r>
              <a:rPr lang="en-US" b="1" dirty="0"/>
              <a:t>(HB 79)</a:t>
            </a:r>
            <a:endParaRPr lang="en-US" dirty="0"/>
          </a:p>
          <a:p>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33</a:t>
            </a:fld>
            <a:endParaRPr lang="en-US" altLang="en-US"/>
          </a:p>
        </p:txBody>
      </p:sp>
    </p:spTree>
    <p:extLst>
      <p:ext uri="{BB962C8B-B14F-4D97-AF65-F5344CB8AC3E}">
        <p14:creationId xmlns:p14="http://schemas.microsoft.com/office/powerpoint/2010/main" val="1655169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GS Specialty Courts</a:t>
            </a:r>
          </a:p>
        </p:txBody>
      </p:sp>
      <p:sp>
        <p:nvSpPr>
          <p:cNvPr id="3" name="Content Placeholder 2"/>
          <p:cNvSpPr>
            <a:spLocks noGrp="1"/>
          </p:cNvSpPr>
          <p:nvPr>
            <p:ph idx="1"/>
          </p:nvPr>
        </p:nvSpPr>
        <p:spPr/>
        <p:txBody>
          <a:bodyPr/>
          <a:lstStyle/>
          <a:p>
            <a:endParaRPr lang="en-US" dirty="0"/>
          </a:p>
          <a:p>
            <a:r>
              <a:rPr lang="en-US" dirty="0"/>
              <a:t>The administrative judges would determine the “host county” within a judicial region, and the host county would provide courtroom space and staff for an associate judge.  </a:t>
            </a:r>
          </a:p>
          <a:p>
            <a:endParaRPr lang="en-US" dirty="0"/>
          </a:p>
          <a:p>
            <a:r>
              <a:rPr lang="en-US" dirty="0"/>
              <a:t>Judges of counties that opt in could refer new or existing guardianship or protective services proceedings to the associate judge.  </a:t>
            </a:r>
          </a:p>
          <a:p>
            <a:endParaRPr lang="en-US" dirty="0"/>
          </a:p>
          <a:p>
            <a:r>
              <a:rPr lang="en-US" dirty="0"/>
              <a:t>Counties with Statutory Probate Courts would not opt in </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34</a:t>
            </a:fld>
            <a:endParaRPr lang="en-US" altLang="en-US"/>
          </a:p>
        </p:txBody>
      </p:sp>
    </p:spTree>
    <p:extLst>
      <p:ext uri="{BB962C8B-B14F-4D97-AF65-F5344CB8AC3E}">
        <p14:creationId xmlns:p14="http://schemas.microsoft.com/office/powerpoint/2010/main" val="19115309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GS Specialty Courts</a:t>
            </a:r>
          </a:p>
        </p:txBody>
      </p:sp>
      <p:sp>
        <p:nvSpPr>
          <p:cNvPr id="3" name="Content Placeholder 2"/>
          <p:cNvSpPr>
            <a:spLocks noGrp="1"/>
          </p:cNvSpPr>
          <p:nvPr>
            <p:ph idx="1"/>
          </p:nvPr>
        </p:nvSpPr>
        <p:spPr/>
        <p:txBody>
          <a:bodyPr/>
          <a:lstStyle/>
          <a:p>
            <a:endParaRPr lang="en-US" dirty="0"/>
          </a:p>
          <a:p>
            <a:r>
              <a:rPr lang="en-US" dirty="0"/>
              <a:t>Parties would have the current right of de novo appeal to the judge of the court in the county where the proceeding originated.  </a:t>
            </a:r>
          </a:p>
          <a:p>
            <a:endParaRPr lang="en-US" dirty="0"/>
          </a:p>
          <a:p>
            <a:r>
              <a:rPr lang="en-US" dirty="0"/>
              <a:t>OCA is to assist the presiding administrative judges with the supervision and training of associate judges.</a:t>
            </a:r>
          </a:p>
          <a:p>
            <a:endParaRPr lang="en-US" dirty="0"/>
          </a:p>
          <a:p>
            <a:r>
              <a:rPr lang="en-US" dirty="0"/>
              <a:t>OCA is to develop caseload standards for associate judges to ensure adequate staffing.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35</a:t>
            </a:fld>
            <a:endParaRPr lang="en-US" altLang="en-US"/>
          </a:p>
        </p:txBody>
      </p:sp>
    </p:spTree>
    <p:extLst>
      <p:ext uri="{BB962C8B-B14F-4D97-AF65-F5344CB8AC3E}">
        <p14:creationId xmlns:p14="http://schemas.microsoft.com/office/powerpoint/2010/main" val="36334317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Visiting Judges &amp; Jury Size</a:t>
            </a:r>
          </a:p>
        </p:txBody>
      </p:sp>
      <p:sp>
        <p:nvSpPr>
          <p:cNvPr id="3" name="Content Placeholder 2"/>
          <p:cNvSpPr>
            <a:spLocks noGrp="1"/>
          </p:cNvSpPr>
          <p:nvPr>
            <p:ph idx="1"/>
          </p:nvPr>
        </p:nvSpPr>
        <p:spPr/>
        <p:txBody>
          <a:bodyPr>
            <a:normAutofit fontScale="92500" lnSpcReduction="20000"/>
          </a:bodyPr>
          <a:lstStyle/>
          <a:p>
            <a:r>
              <a:rPr lang="en-US" b="1" dirty="0"/>
              <a:t>GC 25.0006(a-5) &amp; 25.00231(f) Judicial Bonds. </a:t>
            </a:r>
            <a:r>
              <a:rPr lang="en-US" dirty="0"/>
              <a:t>A bond or insurance policy obtained by the judge of a statutory county court shall provide the same coverage to a visiting judge assigned to the court or associate judge appointed to serve the court as they provide to the elected or appointed judge. </a:t>
            </a:r>
          </a:p>
          <a:p>
            <a:endParaRPr lang="en-US" dirty="0"/>
          </a:p>
          <a:p>
            <a:r>
              <a:rPr lang="en-US" b="1" dirty="0"/>
              <a:t>GC 74.141 Defense of Judges.  </a:t>
            </a:r>
            <a:r>
              <a:rPr lang="en-US" dirty="0"/>
              <a:t>The attorney general shall defend a visiting judge assigned to hear a guardianship matter by the presiding judge of the statutory probate courts if the judge requests the attorney general’s assistance in defense of the suit.  </a:t>
            </a:r>
          </a:p>
          <a:p>
            <a:endParaRPr lang="en-US" dirty="0"/>
          </a:p>
          <a:p>
            <a:r>
              <a:rPr lang="en-US" b="1" dirty="0"/>
              <a:t>GC 25.0027 Jury Size.  </a:t>
            </a:r>
            <a:r>
              <a:rPr lang="en-US" dirty="0"/>
              <a:t>The parties to a proceeding may agree to try a particular case with fewer than 12 jurors even in cases where concurrent jurisdiction exists.  </a:t>
            </a:r>
            <a:r>
              <a:rPr lang="en-US" b="1" dirty="0"/>
              <a:t>(SB 615)</a:t>
            </a:r>
          </a:p>
          <a:p>
            <a:endParaRPr lang="en-US" b="1"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36</a:t>
            </a:fld>
            <a:endParaRPr lang="en-US" altLang="en-US"/>
          </a:p>
        </p:txBody>
      </p:sp>
    </p:spTree>
    <p:extLst>
      <p:ext uri="{BB962C8B-B14F-4D97-AF65-F5344CB8AC3E}">
        <p14:creationId xmlns:p14="http://schemas.microsoft.com/office/powerpoint/2010/main" val="10694329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Criminal History of Proposed Guardians</a:t>
            </a:r>
          </a:p>
        </p:txBody>
      </p:sp>
      <p:sp>
        <p:nvSpPr>
          <p:cNvPr id="3" name="Content Placeholder 2"/>
          <p:cNvSpPr>
            <a:spLocks noGrp="1"/>
          </p:cNvSpPr>
          <p:nvPr>
            <p:ph idx="1"/>
          </p:nvPr>
        </p:nvSpPr>
        <p:spPr/>
        <p:txBody>
          <a:bodyPr/>
          <a:lstStyle/>
          <a:p>
            <a:r>
              <a:rPr lang="en-US" b="1" dirty="0"/>
              <a:t>GC 155.205b1 Criminal History of Proposed Guardians.  </a:t>
            </a:r>
            <a:r>
              <a:rPr lang="en-US" dirty="0"/>
              <a:t>OCA shall obtain fingerprint-based criminal history record information of a proposed guardian if the liquid assets of the estate of a ward exceed $50,000 or if the proposed guardian is not a Texas resident.  </a:t>
            </a:r>
          </a:p>
          <a:p>
            <a:endParaRPr lang="en-US" b="1" dirty="0"/>
          </a:p>
          <a:p>
            <a:r>
              <a:rPr lang="en-US" b="1" dirty="0"/>
              <a:t>GC 155.205b2 Criminal History of Proposed Guardians. </a:t>
            </a:r>
            <a:r>
              <a:rPr lang="en-US" dirty="0"/>
              <a:t>OCA shall obtain name-based criminal history record information of a proposed guardian including former names if the liquid assets of the estate of a ward are less than $50,000 and the proposed guardian is a Texas resident. </a:t>
            </a:r>
            <a:r>
              <a:rPr lang="en-US" b="1" dirty="0"/>
              <a:t>(SB 615)</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37</a:t>
            </a:fld>
            <a:endParaRPr lang="en-US" altLang="en-US"/>
          </a:p>
        </p:txBody>
      </p:sp>
    </p:spTree>
    <p:extLst>
      <p:ext uri="{BB962C8B-B14F-4D97-AF65-F5344CB8AC3E}">
        <p14:creationId xmlns:p14="http://schemas.microsoft.com/office/powerpoint/2010/main" val="28213334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OCA Access to Financial Records</a:t>
            </a:r>
          </a:p>
        </p:txBody>
      </p:sp>
      <p:sp>
        <p:nvSpPr>
          <p:cNvPr id="3" name="Content Placeholder 2"/>
          <p:cNvSpPr>
            <a:spLocks noGrp="1"/>
          </p:cNvSpPr>
          <p:nvPr>
            <p:ph idx="1"/>
          </p:nvPr>
        </p:nvSpPr>
        <p:spPr/>
        <p:txBody>
          <a:bodyPr>
            <a:normAutofit fontScale="92500"/>
          </a:bodyPr>
          <a:lstStyle/>
          <a:p>
            <a:r>
              <a:rPr lang="en-US" b="1" dirty="0"/>
              <a:t>GC 72.1221 </a:t>
            </a:r>
            <a:r>
              <a:rPr lang="en-US" dirty="0"/>
              <a:t>Program Access to Financial Records.  Upon request, financial institutions are to provide OCA with a ward’s financial records including receipts, records of deposits and withdrawals, invoices and bills for purpose of OCA reviews and audits.  </a:t>
            </a:r>
          </a:p>
          <a:p>
            <a:endParaRPr lang="en-US" dirty="0"/>
          </a:p>
          <a:p>
            <a:r>
              <a:rPr lang="en-US" dirty="0"/>
              <a:t>OCA may request the court in which the GS is pending to order a financial institution or other person who possesses these records to provide records to OCA.</a:t>
            </a:r>
          </a:p>
          <a:p>
            <a:endParaRPr lang="en-US" dirty="0"/>
          </a:p>
          <a:p>
            <a:r>
              <a:rPr lang="en-US" dirty="0"/>
              <a:t>After notice and a hearing, the court may issue an order requiring the bank or other person to provide the records to OCA under the conditions the court prescribes. </a:t>
            </a:r>
            <a:r>
              <a:rPr lang="en-US" b="1" dirty="0"/>
              <a:t>(SB 692)</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38</a:t>
            </a:fld>
            <a:endParaRPr lang="en-US" altLang="en-US"/>
          </a:p>
        </p:txBody>
      </p:sp>
    </p:spTree>
    <p:extLst>
      <p:ext uri="{BB962C8B-B14F-4D97-AF65-F5344CB8AC3E}">
        <p14:creationId xmlns:p14="http://schemas.microsoft.com/office/powerpoint/2010/main" val="40620276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Increase Penalties for Financial Abuse</a:t>
            </a:r>
          </a:p>
        </p:txBody>
      </p:sp>
      <p:sp>
        <p:nvSpPr>
          <p:cNvPr id="3" name="Content Placeholder 2"/>
          <p:cNvSpPr>
            <a:spLocks noGrp="1"/>
          </p:cNvSpPr>
          <p:nvPr>
            <p:ph idx="1"/>
          </p:nvPr>
        </p:nvSpPr>
        <p:spPr/>
        <p:txBody>
          <a:bodyPr>
            <a:normAutofit lnSpcReduction="10000"/>
          </a:bodyPr>
          <a:lstStyle/>
          <a:p>
            <a:r>
              <a:rPr lang="en-US" b="1" dirty="0"/>
              <a:t>Penal Code 32.55 </a:t>
            </a:r>
            <a:r>
              <a:rPr lang="en-US" dirty="0"/>
              <a:t>Financial Abuse of Elderly Individuals.</a:t>
            </a:r>
          </a:p>
          <a:p>
            <a:endParaRPr lang="en-US" dirty="0"/>
          </a:p>
          <a:p>
            <a:r>
              <a:rPr lang="en-US" dirty="0"/>
              <a:t>A person commits a criminal offense if the person knowingly engages in the financial abuse of an elderly individual 65 or +.</a:t>
            </a:r>
          </a:p>
          <a:p>
            <a:r>
              <a:rPr lang="en-US" dirty="0"/>
              <a:t>  </a:t>
            </a:r>
          </a:p>
          <a:p>
            <a:r>
              <a:rPr lang="en-US" dirty="0"/>
              <a:t>“Financial abuse” is defined as the wrongful taking or assisting in the wrongful takin of money or other property of another person by any means including exerting undue influence. </a:t>
            </a:r>
          </a:p>
          <a:p>
            <a:endParaRPr lang="en-US" b="1" dirty="0"/>
          </a:p>
          <a:p>
            <a:r>
              <a:rPr lang="en-US" b="1" dirty="0"/>
              <a:t>(HB 1156)</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39</a:t>
            </a:fld>
            <a:endParaRPr lang="en-US" altLang="en-US"/>
          </a:p>
        </p:txBody>
      </p:sp>
    </p:spTree>
    <p:extLst>
      <p:ext uri="{BB962C8B-B14F-4D97-AF65-F5344CB8AC3E}">
        <p14:creationId xmlns:p14="http://schemas.microsoft.com/office/powerpoint/2010/main" val="2455737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Eight Bills Passed in 2021</a:t>
            </a:r>
          </a:p>
        </p:txBody>
      </p:sp>
      <p:sp>
        <p:nvSpPr>
          <p:cNvPr id="3" name="Content Placeholder 2"/>
          <p:cNvSpPr>
            <a:spLocks noGrp="1"/>
          </p:cNvSpPr>
          <p:nvPr>
            <p:ph idx="1"/>
          </p:nvPr>
        </p:nvSpPr>
        <p:spPr/>
        <p:txBody>
          <a:bodyPr>
            <a:normAutofit/>
          </a:bodyPr>
          <a:lstStyle/>
          <a:p>
            <a:r>
              <a:rPr lang="en-US" sz="3200" dirty="0"/>
              <a:t>HB 79 – Regional GS Courts</a:t>
            </a:r>
          </a:p>
          <a:p>
            <a:r>
              <a:rPr lang="en-US" sz="3200" dirty="0"/>
              <a:t>SB 615 – Certification &amp; Misc.</a:t>
            </a:r>
          </a:p>
          <a:p>
            <a:r>
              <a:rPr lang="en-US" sz="3200" dirty="0"/>
              <a:t>SB 626 – REPTL Guardianship Bill</a:t>
            </a:r>
          </a:p>
          <a:p>
            <a:r>
              <a:rPr lang="en-US" sz="3200" dirty="0"/>
              <a:t>SB 692 – OCA Access to Financial Records</a:t>
            </a:r>
          </a:p>
          <a:p>
            <a:r>
              <a:rPr lang="en-US" sz="3200" dirty="0"/>
              <a:t>SB 1129 – Intrastate Transfer &amp; Mediation</a:t>
            </a:r>
          </a:p>
          <a:p>
            <a:r>
              <a:rPr lang="en-US" sz="3200" dirty="0"/>
              <a:t>HB 1156 – Financial Abuse of Elderly</a:t>
            </a:r>
          </a:p>
          <a:p>
            <a:r>
              <a:rPr lang="en-US" sz="3200" dirty="0"/>
              <a:t>HB 1296 – Notice to Guardians</a:t>
            </a:r>
          </a:p>
          <a:p>
            <a:r>
              <a:rPr lang="en-US" sz="3200" dirty="0"/>
              <a:t>HB 3394 – Capacity of Guardians</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4</a:t>
            </a:fld>
            <a:endParaRPr lang="en-US" altLang="en-US"/>
          </a:p>
        </p:txBody>
      </p:sp>
    </p:spTree>
    <p:extLst>
      <p:ext uri="{BB962C8B-B14F-4D97-AF65-F5344CB8AC3E}">
        <p14:creationId xmlns:p14="http://schemas.microsoft.com/office/powerpoint/2010/main" val="42462240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Financial Abuse by Fiduciaries</a:t>
            </a:r>
          </a:p>
        </p:txBody>
      </p:sp>
      <p:sp>
        <p:nvSpPr>
          <p:cNvPr id="3" name="Content Placeholder 2"/>
          <p:cNvSpPr>
            <a:spLocks noGrp="1"/>
          </p:cNvSpPr>
          <p:nvPr>
            <p:ph idx="1"/>
          </p:nvPr>
        </p:nvSpPr>
        <p:spPr/>
        <p:txBody>
          <a:bodyPr/>
          <a:lstStyle/>
          <a:p>
            <a:r>
              <a:rPr lang="en-US" dirty="0"/>
              <a:t>Financial abuse means “financial exploitation” including:</a:t>
            </a:r>
          </a:p>
          <a:p>
            <a:pPr lvl="1"/>
            <a:r>
              <a:rPr lang="en-US" dirty="0"/>
              <a:t>the breach of a fiduciary relationship </a:t>
            </a:r>
          </a:p>
          <a:p>
            <a:pPr lvl="2"/>
            <a:r>
              <a:rPr lang="en-US" dirty="0"/>
              <a:t>including the misuse of a POA or </a:t>
            </a:r>
          </a:p>
          <a:p>
            <a:pPr lvl="2"/>
            <a:r>
              <a:rPr lang="en-US" dirty="0"/>
              <a:t>the abuse of GS powers </a:t>
            </a:r>
          </a:p>
          <a:p>
            <a:pPr lvl="3"/>
            <a:r>
              <a:rPr lang="en-US" dirty="0"/>
              <a:t>that results in the unauthorized appropriation, sale or transfer of another person’s property or</a:t>
            </a:r>
          </a:p>
          <a:p>
            <a:pPr lvl="3"/>
            <a:r>
              <a:rPr lang="en-US" dirty="0"/>
              <a:t>the knowing or intentional failure to effectively use another person’s income and assets for the necessities required for the person’s support and maintenance.  </a:t>
            </a:r>
          </a:p>
          <a:p>
            <a:endParaRPr lang="en-US" dirty="0"/>
          </a:p>
          <a:p>
            <a:r>
              <a:rPr lang="en-US" dirty="0"/>
              <a:t>Paid or unpaid caregivers are included as having a relationship of confidence or trust in the definition of financial exploitation</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40</a:t>
            </a:fld>
            <a:endParaRPr lang="en-US" altLang="en-US"/>
          </a:p>
        </p:txBody>
      </p:sp>
    </p:spTree>
    <p:extLst>
      <p:ext uri="{BB962C8B-B14F-4D97-AF65-F5344CB8AC3E}">
        <p14:creationId xmlns:p14="http://schemas.microsoft.com/office/powerpoint/2010/main" val="59427665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Increased Penalties for Abuse</a:t>
            </a:r>
          </a:p>
        </p:txBody>
      </p:sp>
      <p:sp>
        <p:nvSpPr>
          <p:cNvPr id="3" name="Content Placeholder 2"/>
          <p:cNvSpPr>
            <a:spLocks noGrp="1"/>
          </p:cNvSpPr>
          <p:nvPr>
            <p:ph idx="1"/>
          </p:nvPr>
        </p:nvSpPr>
        <p:spPr/>
        <p:txBody>
          <a:bodyPr>
            <a:normAutofit lnSpcReduction="10000"/>
          </a:bodyPr>
          <a:lstStyle/>
          <a:p>
            <a:r>
              <a:rPr lang="en-US" u="sng" dirty="0"/>
              <a:t>Offenses under this section include</a:t>
            </a:r>
            <a:r>
              <a:rPr lang="en-US" dirty="0"/>
              <a:t>:	</a:t>
            </a:r>
          </a:p>
          <a:p>
            <a:endParaRPr lang="en-US" dirty="0"/>
          </a:p>
          <a:p>
            <a:r>
              <a:rPr lang="en-US" dirty="0"/>
              <a:t>State jail felony if value of property taken is $0 to $499</a:t>
            </a:r>
          </a:p>
          <a:p>
            <a:pPr lvl="0"/>
            <a:endParaRPr lang="en-US" dirty="0"/>
          </a:p>
          <a:p>
            <a:pPr lvl="0"/>
            <a:r>
              <a:rPr lang="en-US" dirty="0"/>
              <a:t>Third degree felony if value of property taken is $500 to $9,999</a:t>
            </a:r>
          </a:p>
          <a:p>
            <a:pPr lvl="0"/>
            <a:endParaRPr lang="en-US" dirty="0"/>
          </a:p>
          <a:p>
            <a:pPr lvl="0"/>
            <a:r>
              <a:rPr lang="en-US" dirty="0"/>
              <a:t>Second degree felony if value of property taken is $10,000 to $99,999</a:t>
            </a:r>
          </a:p>
          <a:p>
            <a:pPr lvl="0"/>
            <a:endParaRPr lang="en-US" dirty="0"/>
          </a:p>
          <a:p>
            <a:pPr lvl="0"/>
            <a:r>
              <a:rPr lang="en-US" dirty="0"/>
              <a:t>First degree felony if value of property taken is $100,000 or more.</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41</a:t>
            </a:fld>
            <a:endParaRPr lang="en-US" altLang="en-US"/>
          </a:p>
        </p:txBody>
      </p:sp>
    </p:spTree>
    <p:extLst>
      <p:ext uri="{BB962C8B-B14F-4D97-AF65-F5344CB8AC3E}">
        <p14:creationId xmlns:p14="http://schemas.microsoft.com/office/powerpoint/2010/main" val="1037772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County Courts at Law Jurisdiction</a:t>
            </a:r>
          </a:p>
        </p:txBody>
      </p:sp>
      <p:sp>
        <p:nvSpPr>
          <p:cNvPr id="3" name="Content Placeholder 2"/>
          <p:cNvSpPr>
            <a:spLocks noGrp="1"/>
          </p:cNvSpPr>
          <p:nvPr>
            <p:ph idx="1"/>
          </p:nvPr>
        </p:nvSpPr>
        <p:spPr/>
        <p:txBody>
          <a:bodyPr/>
          <a:lstStyle/>
          <a:p>
            <a:r>
              <a:rPr lang="en-US" b="1" dirty="0"/>
              <a:t>EC 1021.001(a-1) Original Probate Jurisdiction.  </a:t>
            </a:r>
            <a:r>
              <a:rPr lang="en-US" dirty="0"/>
              <a:t>In counties without statutory probate courts in which there is a county court at law exercising original probate jurisdiction, a matter related to a guardianship proceeding includes:</a:t>
            </a:r>
          </a:p>
          <a:p>
            <a:pPr lvl="1"/>
            <a:r>
              <a:rPr lang="en-US" b="1" dirty="0"/>
              <a:t>All matters previously described in EC1021.001(a);</a:t>
            </a:r>
          </a:p>
          <a:p>
            <a:pPr lvl="1"/>
            <a:endParaRPr lang="en-US" b="1" dirty="0"/>
          </a:p>
          <a:p>
            <a:pPr lvl="1"/>
            <a:r>
              <a:rPr lang="en-US" b="1" dirty="0"/>
              <a:t>The interpretation and administration of a testamentary trust in which a ward is an income or remainder beneficiary; and</a:t>
            </a:r>
          </a:p>
          <a:p>
            <a:pPr lvl="1"/>
            <a:endParaRPr lang="en-US" b="1" dirty="0"/>
          </a:p>
          <a:p>
            <a:pPr lvl="1"/>
            <a:r>
              <a:rPr lang="en-US" b="1" dirty="0"/>
              <a:t>The interpretation and administration of an inter-</a:t>
            </a:r>
            <a:r>
              <a:rPr lang="en-US" b="1" dirty="0" err="1"/>
              <a:t>vivos</a:t>
            </a:r>
            <a:r>
              <a:rPr lang="en-US" b="1" dirty="0"/>
              <a:t> trust in which a ward is an income or remainder beneficiary.</a:t>
            </a:r>
          </a:p>
          <a:p>
            <a:pPr lvl="1"/>
            <a:r>
              <a:rPr lang="en-US" b="1" dirty="0"/>
              <a:t>(SB 626)</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5</a:t>
            </a:fld>
            <a:endParaRPr lang="en-US" altLang="en-US"/>
          </a:p>
        </p:txBody>
      </p:sp>
    </p:spTree>
    <p:extLst>
      <p:ext uri="{BB962C8B-B14F-4D97-AF65-F5344CB8AC3E}">
        <p14:creationId xmlns:p14="http://schemas.microsoft.com/office/powerpoint/2010/main" val="38516898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Intrastate GS Transfer Procedure</a:t>
            </a:r>
          </a:p>
        </p:txBody>
      </p:sp>
      <p:sp>
        <p:nvSpPr>
          <p:cNvPr id="3" name="Content Placeholder 2"/>
          <p:cNvSpPr>
            <a:spLocks noGrp="1"/>
          </p:cNvSpPr>
          <p:nvPr>
            <p:ph idx="1"/>
          </p:nvPr>
        </p:nvSpPr>
        <p:spPr/>
        <p:txBody>
          <a:bodyPr>
            <a:normAutofit lnSpcReduction="10000"/>
          </a:bodyPr>
          <a:lstStyle/>
          <a:p>
            <a:r>
              <a:rPr lang="en-US" b="1" dirty="0"/>
              <a:t>EC 1023.004c </a:t>
            </a:r>
            <a:r>
              <a:rPr lang="en-US" dirty="0"/>
              <a:t>– </a:t>
            </a:r>
            <a:r>
              <a:rPr lang="en-US" b="1" dirty="0"/>
              <a:t>Notice - </a:t>
            </a:r>
            <a:r>
              <a:rPr lang="en-US" dirty="0"/>
              <a:t>Court making motion to transfer a GS to another TX county can serve the G by CMRR to appear and show cause why a GS should not be transferred. </a:t>
            </a:r>
          </a:p>
          <a:p>
            <a:endParaRPr lang="en-US" dirty="0"/>
          </a:p>
          <a:p>
            <a:r>
              <a:rPr lang="en-US" b="1" dirty="0"/>
              <a:t>EC 1023.005a </a:t>
            </a:r>
            <a:r>
              <a:rPr lang="en-US" dirty="0"/>
              <a:t>– </a:t>
            </a:r>
            <a:r>
              <a:rPr lang="en-US" b="1" dirty="0"/>
              <a:t>Hearing &amp; Findings – </a:t>
            </a:r>
            <a:r>
              <a:rPr lang="en-US" dirty="0"/>
              <a:t>At hearing on motion to transfer, if:</a:t>
            </a:r>
          </a:p>
          <a:p>
            <a:pPr lvl="1"/>
            <a:r>
              <a:rPr lang="en-US" dirty="0"/>
              <a:t> transfer is in best interest* of the ward; and either</a:t>
            </a:r>
          </a:p>
          <a:p>
            <a:pPr lvl="2"/>
            <a:r>
              <a:rPr lang="en-US" sz="2000" dirty="0"/>
              <a:t>Ward has resided in new county for at least six month; or</a:t>
            </a:r>
          </a:p>
          <a:p>
            <a:pPr lvl="2"/>
            <a:r>
              <a:rPr lang="en-US" sz="2000" dirty="0"/>
              <a:t>Good cause is not otherwise shown to deny the transfer,</a:t>
            </a:r>
          </a:p>
          <a:p>
            <a:pPr lvl="2"/>
            <a:endParaRPr lang="en-US" dirty="0"/>
          </a:p>
          <a:p>
            <a:r>
              <a:rPr lang="en-US" dirty="0"/>
              <a:t>*</a:t>
            </a:r>
            <a:r>
              <a:rPr lang="en-US" b="1" dirty="0"/>
              <a:t>EC 1023.005b </a:t>
            </a:r>
            <a:r>
              <a:rPr lang="en-US" dirty="0"/>
              <a:t>- </a:t>
            </a:r>
            <a:r>
              <a:rPr lang="en-US" sz="2000" dirty="0"/>
              <a:t>To determine best interest of the ward, court is to consider the interests of justice, convenience of parties and preference of ward who is over 12 years old.   </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6</a:t>
            </a:fld>
            <a:endParaRPr lang="en-US" altLang="en-US"/>
          </a:p>
        </p:txBody>
      </p:sp>
    </p:spTree>
    <p:extLst>
      <p:ext uri="{BB962C8B-B14F-4D97-AF65-F5344CB8AC3E}">
        <p14:creationId xmlns:p14="http://schemas.microsoft.com/office/powerpoint/2010/main" val="4040738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Intrastate GS Transfer Order</a:t>
            </a:r>
          </a:p>
        </p:txBody>
      </p:sp>
      <p:sp>
        <p:nvSpPr>
          <p:cNvPr id="3" name="Content Placeholder 2"/>
          <p:cNvSpPr>
            <a:spLocks noGrp="1"/>
          </p:cNvSpPr>
          <p:nvPr>
            <p:ph idx="1"/>
          </p:nvPr>
        </p:nvSpPr>
        <p:spPr/>
        <p:txBody>
          <a:bodyPr/>
          <a:lstStyle/>
          <a:p>
            <a:r>
              <a:rPr lang="en-US" b="1" dirty="0"/>
              <a:t>EC 1023.005a </a:t>
            </a:r>
            <a:r>
              <a:rPr lang="en-US" dirty="0"/>
              <a:t>– </a:t>
            </a:r>
            <a:r>
              <a:rPr lang="en-US" b="1" dirty="0"/>
              <a:t>GS Transfer Order shall</a:t>
            </a:r>
            <a:r>
              <a:rPr lang="en-US" dirty="0"/>
              <a:t>:</a:t>
            </a:r>
          </a:p>
          <a:p>
            <a:pPr lvl="1"/>
            <a:r>
              <a:rPr lang="en-US" sz="2400" dirty="0"/>
              <a:t>authorize transfer upon payment of court costs; and</a:t>
            </a:r>
          </a:p>
          <a:p>
            <a:pPr lvl="1"/>
            <a:r>
              <a:rPr lang="en-US" sz="2400" dirty="0"/>
              <a:t>require that existing bond remain in effect until new bond or rider is filed; and</a:t>
            </a:r>
          </a:p>
          <a:p>
            <a:pPr lvl="1"/>
            <a:r>
              <a:rPr lang="en-US" sz="2400" dirty="0"/>
              <a:t>certify that GS is in compliance with EC at the time of the transfer</a:t>
            </a:r>
          </a:p>
          <a:p>
            <a:pPr marL="274320" lvl="1" indent="0">
              <a:buNone/>
            </a:pPr>
            <a:endParaRPr lang="en-US" dirty="0"/>
          </a:p>
          <a:p>
            <a:pPr marL="274320" lvl="1" indent="0">
              <a:buNone/>
            </a:pPr>
            <a:r>
              <a:rPr lang="en-US" sz="2400" b="1" dirty="0"/>
              <a:t>EC 1023.005c </a:t>
            </a:r>
            <a:r>
              <a:rPr lang="en-US" sz="2400" dirty="0"/>
              <a:t>– </a:t>
            </a:r>
            <a:r>
              <a:rPr lang="en-US" sz="2400" b="1" dirty="0"/>
              <a:t>Acceptance of Transfer </a:t>
            </a:r>
            <a:r>
              <a:rPr lang="en-US" sz="2400" dirty="0"/>
              <a:t>- On receipt of a transfer order, the county to which GS is transferred </a:t>
            </a:r>
            <a:r>
              <a:rPr lang="en-US" sz="2400" b="1" dirty="0"/>
              <a:t>shall </a:t>
            </a:r>
            <a:r>
              <a:rPr lang="en-US" sz="2400" dirty="0"/>
              <a:t>accept the transfer of the GS</a:t>
            </a:r>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7</a:t>
            </a:fld>
            <a:endParaRPr lang="en-US" altLang="en-US"/>
          </a:p>
        </p:txBody>
      </p:sp>
    </p:spTree>
    <p:extLst>
      <p:ext uri="{BB962C8B-B14F-4D97-AF65-F5344CB8AC3E}">
        <p14:creationId xmlns:p14="http://schemas.microsoft.com/office/powerpoint/2010/main" val="20666193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Intrastate GS Transfer Procedure</a:t>
            </a:r>
          </a:p>
        </p:txBody>
      </p:sp>
      <p:sp>
        <p:nvSpPr>
          <p:cNvPr id="3" name="Content Placeholder 2"/>
          <p:cNvSpPr>
            <a:spLocks noGrp="1"/>
          </p:cNvSpPr>
          <p:nvPr>
            <p:ph idx="1"/>
          </p:nvPr>
        </p:nvSpPr>
        <p:spPr/>
        <p:txBody>
          <a:bodyPr/>
          <a:lstStyle/>
          <a:p>
            <a:r>
              <a:rPr lang="en-US" b="1" dirty="0"/>
              <a:t>EC 1023.007 </a:t>
            </a:r>
            <a:r>
              <a:rPr lang="en-US" dirty="0"/>
              <a:t>– </a:t>
            </a:r>
            <a:r>
              <a:rPr lang="en-US" b="1" dirty="0"/>
              <a:t>Effective Date. </a:t>
            </a:r>
            <a:r>
              <a:rPr lang="en-US" dirty="0"/>
              <a:t>The order transferring a GS does not take effect until the case file and certified copy of the index are filed in electronic or paper form with county clerk of county to which case was transferred.</a:t>
            </a:r>
          </a:p>
          <a:p>
            <a:endParaRPr lang="en-US" dirty="0"/>
          </a:p>
          <a:p>
            <a:r>
              <a:rPr lang="en-US" b="1" dirty="0"/>
              <a:t>EC 1023.008 – Continuing Jurisdiction</a:t>
            </a:r>
            <a:r>
              <a:rPr lang="en-US" dirty="0"/>
              <a:t>. The court to which the GS is transferred becomes the court of continuing, exclusive jurisdiction and any proceeding related to the GS continues as if the proceeding commenced in the receiving court. All orders signed by transferring court are enforceable by receiving court.   </a:t>
            </a:r>
          </a:p>
          <a:p>
            <a:endParaRPr lang="en-US" dirty="0"/>
          </a:p>
          <a:p>
            <a:endParaRPr lang="en-US" dirty="0"/>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8</a:t>
            </a:fld>
            <a:endParaRPr lang="en-US" altLang="en-US"/>
          </a:p>
        </p:txBody>
      </p:sp>
    </p:spTree>
    <p:extLst>
      <p:ext uri="{BB962C8B-B14F-4D97-AF65-F5344CB8AC3E}">
        <p14:creationId xmlns:p14="http://schemas.microsoft.com/office/powerpoint/2010/main" val="20042574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Intrastate GS Transfer Procedure</a:t>
            </a:r>
          </a:p>
        </p:txBody>
      </p:sp>
      <p:sp>
        <p:nvSpPr>
          <p:cNvPr id="3" name="Content Placeholder 2"/>
          <p:cNvSpPr>
            <a:spLocks noGrp="1"/>
          </p:cNvSpPr>
          <p:nvPr>
            <p:ph idx="1"/>
          </p:nvPr>
        </p:nvSpPr>
        <p:spPr/>
        <p:txBody>
          <a:bodyPr>
            <a:normAutofit lnSpcReduction="10000"/>
          </a:bodyPr>
          <a:lstStyle/>
          <a:p>
            <a:r>
              <a:rPr lang="en-US" b="1" dirty="0"/>
              <a:t>EC 1023.008a(5) </a:t>
            </a:r>
            <a:r>
              <a:rPr lang="en-US" dirty="0"/>
              <a:t>– The court ordering the transfer does not retain jurisdiction of the ward nor the authority to enforce an order for a violation that occurred before or after the transfer.  </a:t>
            </a:r>
          </a:p>
          <a:p>
            <a:endParaRPr lang="en-US" dirty="0"/>
          </a:p>
          <a:p>
            <a:r>
              <a:rPr lang="en-US" b="1" dirty="0"/>
              <a:t>EC 1023.011 – Liability. </a:t>
            </a:r>
            <a:r>
              <a:rPr lang="en-US" dirty="0"/>
              <a:t>The judge of the court </a:t>
            </a:r>
            <a:r>
              <a:rPr lang="en-US" b="1" dirty="0"/>
              <a:t>from</a:t>
            </a:r>
            <a:r>
              <a:rPr lang="en-US" dirty="0"/>
              <a:t> which a GS is transferred may not be held liable for any injury, damage or loss to the ward or ward’s estate that occurs after the transfer.  </a:t>
            </a:r>
          </a:p>
          <a:p>
            <a:endParaRPr lang="en-US" b="1" dirty="0"/>
          </a:p>
          <a:p>
            <a:r>
              <a:rPr lang="en-US" dirty="0"/>
              <a:t>The judge of court </a:t>
            </a:r>
            <a:r>
              <a:rPr lang="en-US" b="1" dirty="0"/>
              <a:t>to which </a:t>
            </a:r>
            <a:r>
              <a:rPr lang="en-US" dirty="0"/>
              <a:t>a case is transferred may not be held liable for any loss that occurred before the transfer.   </a:t>
            </a:r>
            <a:r>
              <a:rPr lang="en-US" b="1" dirty="0"/>
              <a:t>(SB 1129) </a:t>
            </a:r>
          </a:p>
        </p:txBody>
      </p:sp>
      <p:sp>
        <p:nvSpPr>
          <p:cNvPr id="4" name="Date Placeholder 3"/>
          <p:cNvSpPr>
            <a:spLocks noGrp="1"/>
          </p:cNvSpPr>
          <p:nvPr>
            <p:ph type="dt" sz="half" idx="10"/>
          </p:nvPr>
        </p:nvSpPr>
        <p:spPr/>
        <p:txBody>
          <a:bodyPr/>
          <a:lstStyle/>
          <a:p>
            <a:pPr>
              <a:defRPr/>
            </a:pPr>
            <a:fld id="{83398509-EC26-4C12-803C-CE6ADD5DD68C}" type="datetime1">
              <a:rPr lang="en-US" altLang="en-US" smtClean="0"/>
              <a:pPr>
                <a:defRPr/>
              </a:pPr>
              <a:t>12/13/2021</a:t>
            </a:fld>
            <a:endParaRPr lang="en-US" altLang="en-US"/>
          </a:p>
        </p:txBody>
      </p:sp>
      <p:sp>
        <p:nvSpPr>
          <p:cNvPr id="5" name="Slide Number Placeholder 4"/>
          <p:cNvSpPr>
            <a:spLocks noGrp="1"/>
          </p:cNvSpPr>
          <p:nvPr>
            <p:ph type="sldNum" sz="quarter" idx="12"/>
          </p:nvPr>
        </p:nvSpPr>
        <p:spPr/>
        <p:txBody>
          <a:bodyPr/>
          <a:lstStyle/>
          <a:p>
            <a:pPr>
              <a:defRPr/>
            </a:pPr>
            <a:fld id="{BE9E2FFB-4171-4ECB-ABC3-CA16B2413C01}" type="slidenum">
              <a:rPr lang="en-US" altLang="en-US" smtClean="0"/>
              <a:pPr>
                <a:defRPr/>
              </a:pPr>
              <a:t>9</a:t>
            </a:fld>
            <a:endParaRPr lang="en-US" altLang="en-US"/>
          </a:p>
        </p:txBody>
      </p:sp>
    </p:spTree>
    <p:extLst>
      <p:ext uri="{BB962C8B-B14F-4D97-AF65-F5344CB8AC3E}">
        <p14:creationId xmlns:p14="http://schemas.microsoft.com/office/powerpoint/2010/main" val="39091808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10056</TotalTime>
  <Words>4446</Words>
  <Application>Microsoft Office PowerPoint</Application>
  <PresentationFormat>On-screen Show (4:3)</PresentationFormat>
  <Paragraphs>363</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Times New Roman</vt:lpstr>
      <vt:lpstr>Clarity</vt:lpstr>
      <vt:lpstr>Texas Guardianship &amp; elder abuse prevention legislation from 2021</vt:lpstr>
      <vt:lpstr>Key to Abbreviations</vt:lpstr>
      <vt:lpstr>How to Find Code Section On-Line</vt:lpstr>
      <vt:lpstr>Eight Bills Passed in 2021</vt:lpstr>
      <vt:lpstr>County Courts at Law Jurisdiction</vt:lpstr>
      <vt:lpstr>Intrastate GS Transfer Procedure</vt:lpstr>
      <vt:lpstr>Intrastate GS Transfer Order</vt:lpstr>
      <vt:lpstr>Intrastate GS Transfer Procedure</vt:lpstr>
      <vt:lpstr>Intrastate GS Transfer Procedure</vt:lpstr>
      <vt:lpstr>Attorney Guardianship Certification</vt:lpstr>
      <vt:lpstr>Mediation of Contested GS Matters</vt:lpstr>
      <vt:lpstr>Mediation Costs</vt:lpstr>
      <vt:lpstr>Additions to GS Applications</vt:lpstr>
      <vt:lpstr>Additions to GS Orders</vt:lpstr>
      <vt:lpstr>Guardian’s Oath</vt:lpstr>
      <vt:lpstr>Guardian’s Declaration</vt:lpstr>
      <vt:lpstr>Legal Proceedings Involving Wards</vt:lpstr>
      <vt:lpstr>Notice to Claimants</vt:lpstr>
      <vt:lpstr>Sales of Real Property</vt:lpstr>
      <vt:lpstr>Sales at Public Auction</vt:lpstr>
      <vt:lpstr>Sales at Public Auction</vt:lpstr>
      <vt:lpstr>Sale of Real Property by Private Sale</vt:lpstr>
      <vt:lpstr>Action of Court on Report</vt:lpstr>
      <vt:lpstr>Removal of Guardian with Notice</vt:lpstr>
      <vt:lpstr>Possible Incapacity of a Guardian</vt:lpstr>
      <vt:lpstr>Temporary Guardian Citation</vt:lpstr>
      <vt:lpstr>Temporary Guardian’s Final Report</vt:lpstr>
      <vt:lpstr>Final Report of Temporary GP</vt:lpstr>
      <vt:lpstr>Interstate Guardianship Transfer</vt:lpstr>
      <vt:lpstr>Notice on Management Trust Application</vt:lpstr>
      <vt:lpstr>Required Terms for Management Trusts</vt:lpstr>
      <vt:lpstr>Withdrawal of Funds - Non-Resident Guardians</vt:lpstr>
      <vt:lpstr>Associate Judges for GS Proceedings</vt:lpstr>
      <vt:lpstr>GS Specialty Courts</vt:lpstr>
      <vt:lpstr>GS Specialty Courts</vt:lpstr>
      <vt:lpstr>Visiting Judges &amp; Jury Size</vt:lpstr>
      <vt:lpstr>Criminal History of Proposed Guardians</vt:lpstr>
      <vt:lpstr>OCA Access to Financial Records</vt:lpstr>
      <vt:lpstr>Increase Penalties for Financial Abuse</vt:lpstr>
      <vt:lpstr>Financial Abuse by Fiduciaries</vt:lpstr>
      <vt:lpstr>Increased Penalties for Abuse</vt:lpstr>
    </vt:vector>
  </TitlesOfParts>
  <Company>Tarrant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2011 Texas Guardianship Legislative Update</dc:title>
  <dc:creator>Administrator</dc:creator>
  <cp:lastModifiedBy>Teresa Moore</cp:lastModifiedBy>
  <cp:revision>612</cp:revision>
  <cp:lastPrinted>2017-05-30T22:09:53Z</cp:lastPrinted>
  <dcterms:created xsi:type="dcterms:W3CDTF">2011-04-18T18:22:07Z</dcterms:created>
  <dcterms:modified xsi:type="dcterms:W3CDTF">2021-12-13T21:31:13Z</dcterms:modified>
</cp:coreProperties>
</file>